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8"/>
  </p:notesMasterIdLst>
  <p:handoutMasterIdLst>
    <p:handoutMasterId r:id="rId39"/>
  </p:handoutMasterIdLst>
  <p:sldIdLst>
    <p:sldId id="651" r:id="rId2"/>
    <p:sldId id="256" r:id="rId3"/>
    <p:sldId id="257" r:id="rId4"/>
    <p:sldId id="258" r:id="rId5"/>
    <p:sldId id="259" r:id="rId6"/>
    <p:sldId id="671" r:id="rId7"/>
    <p:sldId id="698" r:id="rId8"/>
    <p:sldId id="670" r:id="rId9"/>
    <p:sldId id="672" r:id="rId10"/>
    <p:sldId id="673" r:id="rId11"/>
    <p:sldId id="699" r:id="rId12"/>
    <p:sldId id="260" r:id="rId13"/>
    <p:sldId id="684" r:id="rId14"/>
    <p:sldId id="680" r:id="rId15"/>
    <p:sldId id="682" r:id="rId16"/>
    <p:sldId id="686" r:id="rId17"/>
    <p:sldId id="683" r:id="rId18"/>
    <p:sldId id="689" r:id="rId19"/>
    <p:sldId id="691" r:id="rId20"/>
    <p:sldId id="664" r:id="rId21"/>
    <p:sldId id="663" r:id="rId22"/>
    <p:sldId id="652" r:id="rId23"/>
    <p:sldId id="662" r:id="rId24"/>
    <p:sldId id="661" r:id="rId25"/>
    <p:sldId id="660" r:id="rId26"/>
    <p:sldId id="659" r:id="rId27"/>
    <p:sldId id="658" r:id="rId28"/>
    <p:sldId id="657" r:id="rId29"/>
    <p:sldId id="693" r:id="rId30"/>
    <p:sldId id="688" r:id="rId31"/>
    <p:sldId id="696" r:id="rId32"/>
    <p:sldId id="694" r:id="rId33"/>
    <p:sldId id="697" r:id="rId34"/>
    <p:sldId id="695" r:id="rId35"/>
    <p:sldId id="264" r:id="rId36"/>
    <p:sldId id="655" r:id="rId37"/>
  </p:sldIdLst>
  <p:sldSz cx="9144000" cy="5143500" type="screen16x9"/>
  <p:notesSz cx="9872663" cy="6797675"/>
  <p:defaultTextStyle>
    <a:defPPr>
      <a:defRPr lang="da-DK"/>
    </a:defPPr>
    <a:lvl1pPr algn="l" rtl="0" fontAlgn="base">
      <a:spcBef>
        <a:spcPct val="0"/>
      </a:spcBef>
      <a:spcAft>
        <a:spcPct val="0"/>
      </a:spcAft>
      <a:defRPr sz="1600" kern="1200">
        <a:solidFill>
          <a:schemeClr val="tx1"/>
        </a:solidFill>
        <a:latin typeface="Times New Roman" pitchFamily="18" charset="0"/>
        <a:ea typeface="+mn-ea"/>
        <a:cs typeface="+mn-cs"/>
      </a:defRPr>
    </a:lvl1pPr>
    <a:lvl2pPr marL="457200" algn="l" rtl="0" fontAlgn="base">
      <a:spcBef>
        <a:spcPct val="0"/>
      </a:spcBef>
      <a:spcAft>
        <a:spcPct val="0"/>
      </a:spcAft>
      <a:defRPr sz="1600" kern="1200">
        <a:solidFill>
          <a:schemeClr val="tx1"/>
        </a:solidFill>
        <a:latin typeface="Times New Roman" pitchFamily="18" charset="0"/>
        <a:ea typeface="+mn-ea"/>
        <a:cs typeface="+mn-cs"/>
      </a:defRPr>
    </a:lvl2pPr>
    <a:lvl3pPr marL="914400" algn="l" rtl="0" fontAlgn="base">
      <a:spcBef>
        <a:spcPct val="0"/>
      </a:spcBef>
      <a:spcAft>
        <a:spcPct val="0"/>
      </a:spcAft>
      <a:defRPr sz="1600" kern="1200">
        <a:solidFill>
          <a:schemeClr val="tx1"/>
        </a:solidFill>
        <a:latin typeface="Times New Roman" pitchFamily="18" charset="0"/>
        <a:ea typeface="+mn-ea"/>
        <a:cs typeface="+mn-cs"/>
      </a:defRPr>
    </a:lvl3pPr>
    <a:lvl4pPr marL="1371600" algn="l" rtl="0" fontAlgn="base">
      <a:spcBef>
        <a:spcPct val="0"/>
      </a:spcBef>
      <a:spcAft>
        <a:spcPct val="0"/>
      </a:spcAft>
      <a:defRPr sz="1600" kern="1200">
        <a:solidFill>
          <a:schemeClr val="tx1"/>
        </a:solidFill>
        <a:latin typeface="Times New Roman" pitchFamily="18" charset="0"/>
        <a:ea typeface="+mn-ea"/>
        <a:cs typeface="+mn-cs"/>
      </a:defRPr>
    </a:lvl4pPr>
    <a:lvl5pPr marL="1828800" algn="l" rtl="0" fontAlgn="base">
      <a:spcBef>
        <a:spcPct val="0"/>
      </a:spcBef>
      <a:spcAft>
        <a:spcPct val="0"/>
      </a:spcAft>
      <a:defRPr sz="1600" kern="1200">
        <a:solidFill>
          <a:schemeClr val="tx1"/>
        </a:solidFill>
        <a:latin typeface="Times New Roman" pitchFamily="18" charset="0"/>
        <a:ea typeface="+mn-ea"/>
        <a:cs typeface="+mn-cs"/>
      </a:defRPr>
    </a:lvl5pPr>
    <a:lvl6pPr marL="2286000" algn="l" defTabSz="914400" rtl="0" eaLnBrk="1" latinLnBrk="0" hangingPunct="1">
      <a:defRPr sz="1600" kern="1200">
        <a:solidFill>
          <a:schemeClr val="tx1"/>
        </a:solidFill>
        <a:latin typeface="Times New Roman" pitchFamily="18" charset="0"/>
        <a:ea typeface="+mn-ea"/>
        <a:cs typeface="+mn-cs"/>
      </a:defRPr>
    </a:lvl6pPr>
    <a:lvl7pPr marL="2743200" algn="l" defTabSz="914400" rtl="0" eaLnBrk="1" latinLnBrk="0" hangingPunct="1">
      <a:defRPr sz="1600" kern="1200">
        <a:solidFill>
          <a:schemeClr val="tx1"/>
        </a:solidFill>
        <a:latin typeface="Times New Roman" pitchFamily="18" charset="0"/>
        <a:ea typeface="+mn-ea"/>
        <a:cs typeface="+mn-cs"/>
      </a:defRPr>
    </a:lvl7pPr>
    <a:lvl8pPr marL="3200400" algn="l" defTabSz="914400" rtl="0" eaLnBrk="1" latinLnBrk="0" hangingPunct="1">
      <a:defRPr sz="1600" kern="1200">
        <a:solidFill>
          <a:schemeClr val="tx1"/>
        </a:solidFill>
        <a:latin typeface="Times New Roman" pitchFamily="18" charset="0"/>
        <a:ea typeface="+mn-ea"/>
        <a:cs typeface="+mn-cs"/>
      </a:defRPr>
    </a:lvl8pPr>
    <a:lvl9pPr marL="3657600" algn="l" defTabSz="914400" rtl="0" eaLnBrk="1" latinLnBrk="0" hangingPunct="1">
      <a:defRPr sz="1600" kern="1200">
        <a:solidFill>
          <a:schemeClr val="tx1"/>
        </a:solidFill>
        <a:latin typeface="Times New Roman" pitchFamily="18" charset="0"/>
        <a:ea typeface="+mn-ea"/>
        <a:cs typeface="+mn-cs"/>
      </a:defRPr>
    </a:lvl9pPr>
  </p:defaultTextStyle>
  <p:extLst>
    <p:ext uri="{521415D9-36F7-43E2-AB2F-B90AF26B5E84}">
      <p14:sectionLst xmlns:p14="http://schemas.microsoft.com/office/powerpoint/2010/main">
        <p14:section name="Default Section" id="{9BA724D2-8E42-814C-9EEF-184A81DA99C0}">
          <p14:sldIdLst>
            <p14:sldId id="651"/>
            <p14:sldId id="256"/>
            <p14:sldId id="257"/>
            <p14:sldId id="258"/>
            <p14:sldId id="259"/>
            <p14:sldId id="671"/>
            <p14:sldId id="698"/>
            <p14:sldId id="670"/>
            <p14:sldId id="672"/>
            <p14:sldId id="673"/>
            <p14:sldId id="699"/>
            <p14:sldId id="260"/>
            <p14:sldId id="684"/>
            <p14:sldId id="680"/>
            <p14:sldId id="682"/>
            <p14:sldId id="686"/>
            <p14:sldId id="683"/>
            <p14:sldId id="689"/>
            <p14:sldId id="691"/>
            <p14:sldId id="664"/>
            <p14:sldId id="663"/>
            <p14:sldId id="652"/>
            <p14:sldId id="662"/>
            <p14:sldId id="661"/>
            <p14:sldId id="660"/>
            <p14:sldId id="659"/>
            <p14:sldId id="658"/>
            <p14:sldId id="657"/>
            <p14:sldId id="693"/>
            <p14:sldId id="688"/>
            <p14:sldId id="696"/>
            <p14:sldId id="694"/>
            <p14:sldId id="697"/>
            <p14:sldId id="695"/>
            <p14:sldId id="264"/>
            <p14:sldId id="655"/>
          </p14:sldIdLst>
        </p14:section>
        <p14:section name="Untitled Section" id="{4FFCD301-BE29-3A44-8755-54BBCB6B1ADD}">
          <p14:sldIdLst/>
        </p14:section>
      </p14:sectionLst>
    </p:ext>
    <p:ext uri="{EFAFB233-063F-42B5-8137-9DF3F51BA10A}">
      <p15:sldGuideLst xmlns:p15="http://schemas.microsoft.com/office/powerpoint/2012/main">
        <p15:guide id="1" orient="horz" pos="793">
          <p15:clr>
            <a:srgbClr val="A4A3A4"/>
          </p15:clr>
        </p15:guide>
        <p15:guide id="2" orient="horz" pos="2991">
          <p15:clr>
            <a:srgbClr val="A4A3A4"/>
          </p15:clr>
        </p15:guide>
        <p15:guide id="3" orient="horz" pos="520">
          <p15:clr>
            <a:srgbClr val="A4A3A4"/>
          </p15:clr>
        </p15:guide>
        <p15:guide id="4" orient="horz" pos="2063">
          <p15:clr>
            <a:srgbClr val="A4A3A4"/>
          </p15:clr>
        </p15:guide>
        <p15:guide id="5" orient="horz" pos="2682">
          <p15:clr>
            <a:srgbClr val="A4A3A4"/>
          </p15:clr>
        </p15:guide>
        <p15:guide id="6" orient="horz" pos="112">
          <p15:clr>
            <a:srgbClr val="A4A3A4"/>
          </p15:clr>
        </p15:guide>
        <p15:guide id="7" orient="horz" pos="589">
          <p15:clr>
            <a:srgbClr val="A4A3A4"/>
          </p15:clr>
        </p15:guide>
        <p15:guide id="8" orient="horz" pos="1523">
          <p15:clr>
            <a:srgbClr val="A4A3A4"/>
          </p15:clr>
        </p15:guide>
        <p15:guide id="9" pos="227">
          <p15:clr>
            <a:srgbClr val="A4A3A4"/>
          </p15:clr>
        </p15:guide>
        <p15:guide id="10" pos="3155">
          <p15:clr>
            <a:srgbClr val="A4A3A4"/>
          </p15:clr>
        </p15:guide>
        <p15:guide id="11" pos="721">
          <p15:clr>
            <a:srgbClr val="A4A3A4"/>
          </p15:clr>
        </p15:guide>
        <p15:guide id="12" pos="1654">
          <p15:clr>
            <a:srgbClr val="A4A3A4"/>
          </p15:clr>
        </p15:guide>
        <p15:guide id="13" pos="5473">
          <p15:clr>
            <a:srgbClr val="A4A3A4"/>
          </p15:clr>
        </p15:guide>
        <p15:guide id="14">
          <p15:clr>
            <a:srgbClr val="A4A3A4"/>
          </p15:clr>
        </p15:guide>
        <p15:guide id="15" pos="3077">
          <p15:clr>
            <a:srgbClr val="A4A3A4"/>
          </p15:clr>
        </p15:guide>
        <p15:guide id="16" pos="5692">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1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60605"/>
    <a:srgbClr val="156082"/>
    <a:srgbClr val="06204D"/>
    <a:srgbClr val="A9A9A9"/>
    <a:srgbClr val="CFCFCF"/>
    <a:srgbClr val="003366"/>
    <a:srgbClr val="A40503"/>
    <a:srgbClr val="99CC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190" autoAdjust="0"/>
  </p:normalViewPr>
  <p:slideViewPr>
    <p:cSldViewPr snapToGrid="0">
      <p:cViewPr varScale="1">
        <p:scale>
          <a:sx n="102" d="100"/>
          <a:sy n="102" d="100"/>
        </p:scale>
        <p:origin x="684" y="318"/>
      </p:cViewPr>
      <p:guideLst>
        <p:guide orient="horz" pos="793"/>
        <p:guide orient="horz" pos="2991"/>
        <p:guide orient="horz" pos="520"/>
        <p:guide orient="horz" pos="2063"/>
        <p:guide orient="horz" pos="2682"/>
        <p:guide orient="horz" pos="112"/>
        <p:guide orient="horz" pos="589"/>
        <p:guide orient="horz" pos="1523"/>
        <p:guide pos="227"/>
        <p:guide pos="3155"/>
        <p:guide pos="721"/>
        <p:guide pos="1654"/>
        <p:guide pos="5473"/>
        <p:guide/>
        <p:guide pos="3077"/>
        <p:guide pos="5692"/>
      </p:guideLst>
    </p:cSldViewPr>
  </p:slideViewPr>
  <p:outlineViewPr>
    <p:cViewPr>
      <p:scale>
        <a:sx n="33" d="100"/>
        <a:sy n="33" d="100"/>
      </p:scale>
      <p:origin x="0" y="-7891"/>
    </p:cViewPr>
  </p:outlineViewPr>
  <p:notesTextViewPr>
    <p:cViewPr>
      <p:scale>
        <a:sx n="3" d="2"/>
        <a:sy n="3" d="2"/>
      </p:scale>
      <p:origin x="0" y="0"/>
    </p:cViewPr>
  </p:notesTextViewPr>
  <p:sorterViewPr>
    <p:cViewPr>
      <p:scale>
        <a:sx n="66" d="100"/>
        <a:sy n="66" d="100"/>
      </p:scale>
      <p:origin x="0" y="0"/>
    </p:cViewPr>
  </p:sorterViewPr>
  <p:notesViewPr>
    <p:cSldViewPr snapToGrid="0">
      <p:cViewPr varScale="1">
        <p:scale>
          <a:sx n="112" d="100"/>
          <a:sy n="112" d="100"/>
        </p:scale>
        <p:origin x="2244" y="114"/>
      </p:cViewPr>
      <p:guideLst>
        <p:guide orient="horz" pos="2141"/>
        <p:guide pos="3111"/>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0"/>
            <a:ext cx="4273583" cy="3396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8118" tIns="44059" rIns="88118" bIns="44059" numCol="1" anchor="t" anchorCtr="0" compatLnSpc="1">
            <a:prstTxWarp prst="textNoShape">
              <a:avLst/>
            </a:prstTxWarp>
          </a:bodyPr>
          <a:lstStyle>
            <a:lvl1pPr defTabSz="881063">
              <a:defRPr sz="1200"/>
            </a:lvl1pPr>
          </a:lstStyle>
          <a:p>
            <a:endParaRPr lang="da-DK" altLang="da-DK"/>
          </a:p>
        </p:txBody>
      </p:sp>
      <p:sp>
        <p:nvSpPr>
          <p:cNvPr id="11267" name="Rectangle 3"/>
          <p:cNvSpPr>
            <a:spLocks noGrp="1" noChangeArrowheads="1"/>
          </p:cNvSpPr>
          <p:nvPr>
            <p:ph type="dt" sz="quarter" idx="1"/>
          </p:nvPr>
        </p:nvSpPr>
        <p:spPr bwMode="auto">
          <a:xfrm>
            <a:off x="5599081" y="0"/>
            <a:ext cx="4273583" cy="3396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8118" tIns="44059" rIns="88118" bIns="44059" numCol="1" anchor="t" anchorCtr="0" compatLnSpc="1">
            <a:prstTxWarp prst="textNoShape">
              <a:avLst/>
            </a:prstTxWarp>
          </a:bodyPr>
          <a:lstStyle>
            <a:lvl1pPr algn="r" defTabSz="881063">
              <a:defRPr sz="1200"/>
            </a:lvl1pPr>
          </a:lstStyle>
          <a:p>
            <a:endParaRPr lang="da-DK" altLang="da-DK"/>
          </a:p>
        </p:txBody>
      </p:sp>
      <p:sp>
        <p:nvSpPr>
          <p:cNvPr id="11268" name="Rectangle 4"/>
          <p:cNvSpPr>
            <a:spLocks noGrp="1" noChangeArrowheads="1"/>
          </p:cNvSpPr>
          <p:nvPr>
            <p:ph type="ftr" sz="quarter" idx="2"/>
          </p:nvPr>
        </p:nvSpPr>
        <p:spPr bwMode="auto">
          <a:xfrm>
            <a:off x="1" y="6458069"/>
            <a:ext cx="4273583" cy="3396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8118" tIns="44059" rIns="88118" bIns="44059" numCol="1" anchor="b" anchorCtr="0" compatLnSpc="1">
            <a:prstTxWarp prst="textNoShape">
              <a:avLst/>
            </a:prstTxWarp>
          </a:bodyPr>
          <a:lstStyle>
            <a:lvl1pPr defTabSz="881063">
              <a:defRPr sz="1200"/>
            </a:lvl1pPr>
          </a:lstStyle>
          <a:p>
            <a:endParaRPr lang="da-DK" altLang="da-DK"/>
          </a:p>
        </p:txBody>
      </p:sp>
      <p:sp>
        <p:nvSpPr>
          <p:cNvPr id="11269" name="Rectangle 5"/>
          <p:cNvSpPr>
            <a:spLocks noGrp="1" noChangeArrowheads="1"/>
          </p:cNvSpPr>
          <p:nvPr>
            <p:ph type="sldNum" sz="quarter" idx="3"/>
          </p:nvPr>
        </p:nvSpPr>
        <p:spPr bwMode="auto">
          <a:xfrm>
            <a:off x="5599081" y="6458069"/>
            <a:ext cx="4273583" cy="3396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8118" tIns="44059" rIns="88118" bIns="44059" numCol="1" anchor="b" anchorCtr="0" compatLnSpc="1">
            <a:prstTxWarp prst="textNoShape">
              <a:avLst/>
            </a:prstTxWarp>
          </a:bodyPr>
          <a:lstStyle>
            <a:lvl1pPr algn="r" defTabSz="881063">
              <a:defRPr sz="1200"/>
            </a:lvl1pPr>
          </a:lstStyle>
          <a:p>
            <a:fld id="{542E86C2-E322-4A37-95AE-3B849F8537D1}" type="slidenum">
              <a:rPr lang="da-DK" altLang="da-DK"/>
              <a:pPr/>
              <a:t>‹nr.›</a:t>
            </a:fld>
            <a:endParaRPr lang="da-DK" altLang="da-DK"/>
          </a:p>
        </p:txBody>
      </p:sp>
    </p:spTree>
    <p:extLst>
      <p:ext uri="{BB962C8B-B14F-4D97-AF65-F5344CB8AC3E}">
        <p14:creationId xmlns:p14="http://schemas.microsoft.com/office/powerpoint/2010/main" val="20727726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2" y="0"/>
            <a:ext cx="4257586" cy="31408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8118" tIns="44059" rIns="88118" bIns="44059" numCol="1" anchor="t" anchorCtr="0" compatLnSpc="1">
            <a:prstTxWarp prst="textNoShape">
              <a:avLst/>
            </a:prstTxWarp>
          </a:bodyPr>
          <a:lstStyle>
            <a:lvl1pPr defTabSz="881063">
              <a:defRPr sz="1200"/>
            </a:lvl1pPr>
          </a:lstStyle>
          <a:p>
            <a:endParaRPr lang="en-GB" altLang="da-DK"/>
          </a:p>
        </p:txBody>
      </p:sp>
      <p:sp>
        <p:nvSpPr>
          <p:cNvPr id="62467" name="Rectangle 3"/>
          <p:cNvSpPr>
            <a:spLocks noGrp="1" noChangeArrowheads="1"/>
          </p:cNvSpPr>
          <p:nvPr>
            <p:ph type="dt" idx="1"/>
          </p:nvPr>
        </p:nvSpPr>
        <p:spPr bwMode="auto">
          <a:xfrm>
            <a:off x="5601365" y="0"/>
            <a:ext cx="4250730" cy="31408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8118" tIns="44059" rIns="88118" bIns="44059" numCol="1" anchor="t" anchorCtr="0" compatLnSpc="1">
            <a:prstTxWarp prst="textNoShape">
              <a:avLst/>
            </a:prstTxWarp>
          </a:bodyPr>
          <a:lstStyle>
            <a:lvl1pPr algn="r" defTabSz="881063">
              <a:defRPr sz="1200"/>
            </a:lvl1pPr>
          </a:lstStyle>
          <a:p>
            <a:endParaRPr lang="en-GB" altLang="da-DK"/>
          </a:p>
        </p:txBody>
      </p:sp>
      <p:sp>
        <p:nvSpPr>
          <p:cNvPr id="62468" name="Rectangle 4"/>
          <p:cNvSpPr>
            <a:spLocks noGrp="1" noRot="1" noChangeAspect="1" noChangeArrowheads="1" noTextEdit="1"/>
          </p:cNvSpPr>
          <p:nvPr>
            <p:ph type="sldImg" idx="2"/>
          </p:nvPr>
        </p:nvSpPr>
        <p:spPr bwMode="auto">
          <a:xfrm>
            <a:off x="3087688" y="487363"/>
            <a:ext cx="3695700" cy="2078037"/>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62469" name="Rectangle 5"/>
          <p:cNvSpPr>
            <a:spLocks noGrp="1" noChangeArrowheads="1"/>
          </p:cNvSpPr>
          <p:nvPr>
            <p:ph type="body" sz="quarter" idx="3"/>
          </p:nvPr>
        </p:nvSpPr>
        <p:spPr bwMode="auto">
          <a:xfrm>
            <a:off x="1343780" y="2685776"/>
            <a:ext cx="7169108" cy="36213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8118" tIns="44059" rIns="88118" bIns="44059" numCol="1" anchor="t" anchorCtr="0" compatLnSpc="1">
            <a:prstTxWarp prst="textNoShape">
              <a:avLst/>
            </a:prstTxWarp>
          </a:bodyPr>
          <a:lstStyle/>
          <a:p>
            <a:pPr lvl="0"/>
            <a:r>
              <a:rPr lang="en-GB" altLang="da-DK"/>
              <a:t>Click to edit Master text styles</a:t>
            </a:r>
          </a:p>
          <a:p>
            <a:pPr lvl="1"/>
            <a:r>
              <a:rPr lang="en-GB" altLang="da-DK"/>
              <a:t>Second level</a:t>
            </a:r>
          </a:p>
          <a:p>
            <a:pPr lvl="2"/>
            <a:r>
              <a:rPr lang="en-GB" altLang="da-DK"/>
              <a:t>Third level</a:t>
            </a:r>
          </a:p>
          <a:p>
            <a:pPr lvl="3"/>
            <a:r>
              <a:rPr lang="en-GB" altLang="da-DK"/>
              <a:t>Fourth level</a:t>
            </a:r>
          </a:p>
          <a:p>
            <a:pPr lvl="4"/>
            <a:r>
              <a:rPr lang="en-GB" altLang="da-DK"/>
              <a:t>Fifth level</a:t>
            </a:r>
          </a:p>
        </p:txBody>
      </p:sp>
      <p:sp>
        <p:nvSpPr>
          <p:cNvPr id="62470" name="Rectangle 6"/>
          <p:cNvSpPr>
            <a:spLocks noGrp="1" noChangeArrowheads="1"/>
          </p:cNvSpPr>
          <p:nvPr>
            <p:ph type="ftr" sz="quarter" idx="4"/>
          </p:nvPr>
        </p:nvSpPr>
        <p:spPr bwMode="auto">
          <a:xfrm>
            <a:off x="2" y="6462509"/>
            <a:ext cx="4257586" cy="3174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8118" tIns="44059" rIns="88118" bIns="44059" numCol="1" anchor="b" anchorCtr="0" compatLnSpc="1">
            <a:prstTxWarp prst="textNoShape">
              <a:avLst/>
            </a:prstTxWarp>
          </a:bodyPr>
          <a:lstStyle>
            <a:lvl1pPr defTabSz="881063">
              <a:defRPr sz="1200"/>
            </a:lvl1pPr>
          </a:lstStyle>
          <a:p>
            <a:endParaRPr lang="en-GB" altLang="da-DK"/>
          </a:p>
        </p:txBody>
      </p:sp>
      <p:sp>
        <p:nvSpPr>
          <p:cNvPr id="62471" name="Rectangle 7"/>
          <p:cNvSpPr>
            <a:spLocks noGrp="1" noChangeArrowheads="1"/>
          </p:cNvSpPr>
          <p:nvPr>
            <p:ph type="sldNum" sz="quarter" idx="5"/>
          </p:nvPr>
        </p:nvSpPr>
        <p:spPr bwMode="auto">
          <a:xfrm>
            <a:off x="5601365" y="6462509"/>
            <a:ext cx="4250730" cy="3174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8118" tIns="44059" rIns="88118" bIns="44059" numCol="1" anchor="b" anchorCtr="0" compatLnSpc="1">
            <a:prstTxWarp prst="textNoShape">
              <a:avLst/>
            </a:prstTxWarp>
          </a:bodyPr>
          <a:lstStyle>
            <a:lvl1pPr algn="r" defTabSz="881063">
              <a:defRPr sz="1200"/>
            </a:lvl1pPr>
          </a:lstStyle>
          <a:p>
            <a:fld id="{F4F66118-8863-4438-9CA0-AF66B774BF1F}" type="slidenum">
              <a:rPr lang="en-GB" altLang="da-DK"/>
              <a:pPr/>
              <a:t>‹nr.›</a:t>
            </a:fld>
            <a:endParaRPr lang="en-GB" altLang="da-DK"/>
          </a:p>
        </p:txBody>
      </p:sp>
    </p:spTree>
    <p:extLst>
      <p:ext uri="{BB962C8B-B14F-4D97-AF65-F5344CB8AC3E}">
        <p14:creationId xmlns:p14="http://schemas.microsoft.com/office/powerpoint/2010/main" val="3206753906"/>
      </p:ext>
    </p:extLst>
  </p:cSld>
  <p:clrMap bg1="lt1" tx1="dk1" bg2="lt2" tx2="dk2" accent1="accent1" accent2="accent2" accent3="accent3" accent4="accent4" accent5="accent5" accent6="accent6" hlink="hlink" folHlink="folHlink"/>
  <p:notesStyle>
    <a:lvl1pPr indent="177800" algn="l" rtl="0" fontAlgn="base">
      <a:spcBef>
        <a:spcPct val="30000"/>
      </a:spcBef>
      <a:spcAft>
        <a:spcPct val="0"/>
      </a:spcAft>
      <a:defRPr sz="1200" kern="1200">
        <a:solidFill>
          <a:schemeClr val="tx1"/>
        </a:solidFill>
        <a:latin typeface="Arial" charset="0"/>
        <a:ea typeface="+mn-ea"/>
        <a:cs typeface="+mn-cs"/>
      </a:defRPr>
    </a:lvl1pPr>
    <a:lvl2pPr marL="357188" indent="176213" algn="l" rtl="0" fontAlgn="base">
      <a:spcBef>
        <a:spcPct val="30000"/>
      </a:spcBef>
      <a:spcAft>
        <a:spcPct val="0"/>
      </a:spcAft>
      <a:defRPr sz="1200" kern="1200">
        <a:solidFill>
          <a:schemeClr val="tx1"/>
        </a:solidFill>
        <a:latin typeface="Arial" charset="0"/>
        <a:ea typeface="+mn-ea"/>
        <a:cs typeface="+mn-cs"/>
      </a:defRPr>
    </a:lvl2pPr>
    <a:lvl3pPr marL="712788" indent="188913" algn="l" rtl="0" fontAlgn="base">
      <a:spcBef>
        <a:spcPct val="30000"/>
      </a:spcBef>
      <a:spcAft>
        <a:spcPct val="0"/>
      </a:spcAft>
      <a:defRPr sz="1200" kern="1200">
        <a:solidFill>
          <a:schemeClr val="tx1"/>
        </a:solidFill>
        <a:latin typeface="Arial" charset="0"/>
        <a:ea typeface="+mn-ea"/>
        <a:cs typeface="+mn-cs"/>
      </a:defRPr>
    </a:lvl3pPr>
    <a:lvl4pPr marL="1081088" indent="176213" algn="l" rtl="0" fontAlgn="base">
      <a:spcBef>
        <a:spcPct val="30000"/>
      </a:spcBef>
      <a:spcAft>
        <a:spcPct val="0"/>
      </a:spcAft>
      <a:defRPr sz="1200" kern="1200">
        <a:solidFill>
          <a:schemeClr val="tx1"/>
        </a:solidFill>
        <a:latin typeface="Arial" charset="0"/>
        <a:ea typeface="+mn-ea"/>
        <a:cs typeface="+mn-cs"/>
      </a:defRPr>
    </a:lvl4pPr>
    <a:lvl5pPr marL="1436688" indent="176213"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41B3F7-BF0B-4DB5-81F4-56A5EE2C5F9E}" type="slidenum">
              <a:rPr lang="en-GB" altLang="da-DK"/>
              <a:pPr/>
              <a:t>1</a:t>
            </a:fld>
            <a:endParaRPr lang="en-GB" altLang="da-DK"/>
          </a:p>
        </p:txBody>
      </p:sp>
      <p:sp>
        <p:nvSpPr>
          <p:cNvPr id="1069058" name="Rectangle 2"/>
          <p:cNvSpPr>
            <a:spLocks noGrp="1" noRot="1" noChangeAspect="1" noChangeArrowheads="1" noTextEdit="1"/>
          </p:cNvSpPr>
          <p:nvPr>
            <p:ph type="sldImg"/>
          </p:nvPr>
        </p:nvSpPr>
        <p:spPr>
          <a:xfrm>
            <a:off x="3079750" y="488950"/>
            <a:ext cx="3692525" cy="2076450"/>
          </a:xfrm>
          <a:ln/>
        </p:spPr>
      </p:sp>
      <p:sp>
        <p:nvSpPr>
          <p:cNvPr id="1069059" name="Rectangle 3"/>
          <p:cNvSpPr>
            <a:spLocks noGrp="1" noChangeArrowheads="1"/>
          </p:cNvSpPr>
          <p:nvPr>
            <p:ph type="body" idx="1"/>
          </p:nvPr>
        </p:nvSpPr>
        <p:spPr/>
        <p:txBody>
          <a:bodyPr/>
          <a:lstStyle/>
          <a:p>
            <a:pPr indent="0"/>
            <a:endParaRPr lang="en-GB" altLang="da-DK"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Distributors also have a role in handling complaints information. If you receive complaints about possible incidents from your customers, users or healthcare professionals, these need to be forwarded to the manufacturer without delay.</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The MDR also obliges distributors to keep a register of complaints received, along with records of any of the non-conforming devices, withdrawals or recalls that I mentioned previously.</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r>
              <a:rPr lang="en-US" sz="1800" dirty="0">
                <a:effectLst/>
                <a:latin typeface="Calibri" panose="020F0502020204030204" pitchFamily="34" charset="0"/>
                <a:ea typeface="Calibri" panose="020F0502020204030204" pitchFamily="34" charset="0"/>
                <a:cs typeface="Arial" panose="020B0604020202020204" pitchFamily="34" charset="0"/>
              </a:rPr>
              <a:t>You also have a requirement to keep the manufacturer up-to-date regarding these actions, and supply the information you hold on these situations on request to support our own processes.</a:t>
            </a:r>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10</a:t>
            </a:fld>
            <a:endParaRPr lang="en-GB" altLang="da-DK"/>
          </a:p>
        </p:txBody>
      </p:sp>
    </p:spTree>
    <p:extLst>
      <p:ext uri="{BB962C8B-B14F-4D97-AF65-F5344CB8AC3E}">
        <p14:creationId xmlns:p14="http://schemas.microsoft.com/office/powerpoint/2010/main" val="32992675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On the topic of information sharing, the national competent authorities are also entitled to ask for certain information that you may possess.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This may be to confirm that a particular product is in conformity (using the documentation described in relation to clause 14.2), or it may be related to information on a field corrective action. As the legal manufacturer, we can help you answer these queries in order to meet the requirement.</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Cooperation is necessary from the point of view of the national competent authority to eliminate risks across the supply chain. They may need to be aware of the position and condition of devices that distributors have been involved in, and so the MDR makes that cooperation a requirement.</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National competent authorities are also entitled, through Article 14 Clause 6, to have access to product samples for their own investigations if they request them.</a:t>
            </a:r>
          </a:p>
          <a:p>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11</a:t>
            </a:fld>
            <a:endParaRPr lang="en-GB" altLang="da-DK"/>
          </a:p>
        </p:txBody>
      </p:sp>
    </p:spTree>
    <p:extLst>
      <p:ext uri="{BB962C8B-B14F-4D97-AF65-F5344CB8AC3E}">
        <p14:creationId xmlns:p14="http://schemas.microsoft.com/office/powerpoint/2010/main" val="3292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Article 14 of the MDR therefore requires distributors to take internal action, but also requires distributors to work closely with the legal manufacturer. To support the manufacturers compliance with the MDR, distributors have to contribute to post-market surveillance by sharing information that they receive regarding device performance.</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They must also support the manufacturer by collecting and maintaining records that enable devices on the market to be effectively traced to the end user, so that field safety corrective actions can be managed appropriately.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Distributors also need to work with the manufacturer in reporting safety issues. These need to be reported to the manufacturer without delay so that the manufacturer can respond effectively and meet the reporting timelines.</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I’ll hand over to Hildur, who will talk specifically about required procedures and vigilance obligations.</a:t>
            </a:r>
          </a:p>
          <a:p>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12</a:t>
            </a:fld>
            <a:endParaRPr lang="en-GB" altLang="da-DK"/>
          </a:p>
        </p:txBody>
      </p:sp>
    </p:spTree>
    <p:extLst>
      <p:ext uri="{BB962C8B-B14F-4D97-AF65-F5344CB8AC3E}">
        <p14:creationId xmlns:p14="http://schemas.microsoft.com/office/powerpoint/2010/main" val="38190017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13</a:t>
            </a:fld>
            <a:endParaRPr lang="en-GB" altLang="da-DK"/>
          </a:p>
        </p:txBody>
      </p:sp>
    </p:spTree>
    <p:extLst>
      <p:ext uri="{BB962C8B-B14F-4D97-AF65-F5344CB8AC3E}">
        <p14:creationId xmlns:p14="http://schemas.microsoft.com/office/powerpoint/2010/main" val="42628562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14</a:t>
            </a:fld>
            <a:endParaRPr lang="en-GB" altLang="da-DK"/>
          </a:p>
        </p:txBody>
      </p:sp>
    </p:spTree>
    <p:extLst>
      <p:ext uri="{BB962C8B-B14F-4D97-AF65-F5344CB8AC3E}">
        <p14:creationId xmlns:p14="http://schemas.microsoft.com/office/powerpoint/2010/main" val="21676745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To close out, we’ve put together some commonly experienced issues that distributors may encounter when complying with the requirements of the MDR, as well as possible solutions. Hopefully, this will illustrate why the procedures and requirements we’ve discussed in this presentation are necessary.</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Firstly, inadequate verification of the device labelling. The issue arises when there is a failure to ensure that the labelling or informational material for the device is correct (for example if it is not available in a required language). This can happen due to a lack of awareness of the applicable requirements, or assuming a supplier has met all the local laws.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r>
              <a:rPr lang="en-US" sz="1800" dirty="0">
                <a:effectLst/>
                <a:latin typeface="Calibri" panose="020F0502020204030204" pitchFamily="34" charset="0"/>
                <a:ea typeface="Calibri" panose="020F0502020204030204" pitchFamily="34" charset="0"/>
                <a:cs typeface="Arial" panose="020B0604020202020204" pitchFamily="34" charset="0"/>
              </a:rPr>
              <a:t>One solution is to create and use a checklist that verifies all required aspects of the labelling, and training staff to spot errors that can occur.  Keep this verification documentation in an accessible location so this can be retrieved and communicated to those who request it. </a:t>
            </a:r>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29</a:t>
            </a:fld>
            <a:endParaRPr lang="en-GB" altLang="da-DK"/>
          </a:p>
        </p:txBody>
      </p:sp>
    </p:spTree>
    <p:extLst>
      <p:ext uri="{BB962C8B-B14F-4D97-AF65-F5344CB8AC3E}">
        <p14:creationId xmlns:p14="http://schemas.microsoft.com/office/powerpoint/2010/main" val="36367274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For devices which additionally require importer information, this can be easily missed by distributors. It is easy to assume that this will have been checked by someone else. If importer information is required, then it may be most easily checked when the shipment is received, and a standard process or form may facilitate this. Rejecting devices that don’t contain this information may also be necessary.</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r>
              <a:rPr lang="en-US" sz="1800" dirty="0">
                <a:effectLst/>
                <a:latin typeface="Calibri" panose="020F0502020204030204" pitchFamily="34" charset="0"/>
                <a:ea typeface="Calibri" panose="020F0502020204030204" pitchFamily="34" charset="0"/>
                <a:cs typeface="Arial" panose="020B0604020202020204" pitchFamily="34" charset="0"/>
              </a:rPr>
              <a:t>Another error would be to distribute devices that are non-compliant with the MDR on the European market. This may be due to a limited amount of knowledge of these requirements around the necessary documentation, or an inadequacy of the incoming inspection process if this detail is missed. Therefore, the solution may be to have that documented inspection process, using checklists were appropriate. Ensuring that staff are appropriately aware of the requirements of the MDR is important to be sure that the products being supplied are suitably documented. </a:t>
            </a:r>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30</a:t>
            </a:fld>
            <a:endParaRPr lang="en-GB" altLang="da-DK"/>
          </a:p>
        </p:txBody>
      </p:sp>
    </p:spTree>
    <p:extLst>
      <p:ext uri="{BB962C8B-B14F-4D97-AF65-F5344CB8AC3E}">
        <p14:creationId xmlns:p14="http://schemas.microsoft.com/office/powerpoint/2010/main" val="20819137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Failing to handle complaints effectively is another common issue, particularly in the capturing and forwarding of complaints to the manufacturer. This is generally because of a lack of a structured system to properly collect and manage this information. Establishing a robust, centralized log to document these issues is recommended, and having a clear line of communication and responsibility for this communication will help make sure that the issues are handled effectively.</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r>
              <a:rPr lang="en-US" sz="1800" dirty="0">
                <a:effectLst/>
                <a:latin typeface="Calibri" panose="020F0502020204030204" pitchFamily="34" charset="0"/>
                <a:ea typeface="Calibri" panose="020F0502020204030204" pitchFamily="34" charset="0"/>
                <a:cs typeface="Arial" panose="020B0604020202020204" pitchFamily="34" charset="0"/>
              </a:rPr>
              <a:t>Some organizations have difficulty with adequate record keeping and are unable to effectively trace particular products or where they have been supplied to. Again, this is often attributable to incomplete processes and can be mitigated by developing and confirming these systems. Auditing records on a periodic basis will also confirm that these processes are working. Something that has been useful in our own system has been to test it with a simulated recall to see whether we can identify affected products and communicate the right information with the right stakeholders at the right time. </a:t>
            </a:r>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31</a:t>
            </a:fld>
            <a:endParaRPr lang="en-GB" altLang="da-DK"/>
          </a:p>
        </p:txBody>
      </p:sp>
    </p:spTree>
    <p:extLst>
      <p:ext uri="{BB962C8B-B14F-4D97-AF65-F5344CB8AC3E}">
        <p14:creationId xmlns:p14="http://schemas.microsoft.com/office/powerpoint/2010/main" val="95041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Another error is in failing to comply with manufacturers requirements for storage and transportation of the device. This may be because the requirements are misunderstood, or perhaps simply because these values are not measured. This could be resolved by installing and using these systems developing processes to understand and monitor these conditions, and training staff on the requirements for these devices.</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r>
              <a:rPr lang="en-US" sz="1800" dirty="0">
                <a:effectLst/>
                <a:latin typeface="Calibri" panose="020F0502020204030204" pitchFamily="34" charset="0"/>
                <a:ea typeface="Calibri" panose="020F0502020204030204" pitchFamily="34" charset="0"/>
                <a:cs typeface="Arial" panose="020B0604020202020204" pitchFamily="34" charset="0"/>
              </a:rPr>
              <a:t>Distributors may also fail to fully appreciate their responsibilities regarding postmarket surveillance and not appropriately report any complaints, user feedback or adverse events back up the chain to the manufacturer. This can be due to a lack of awareness of these requirements. As with many of these issues, developing a clear procedure that describes what information is important and how to handle this communication is key, as is being open to discussing any issues with the manufacturer.</a:t>
            </a:r>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32</a:t>
            </a:fld>
            <a:endParaRPr lang="en-GB" altLang="da-DK"/>
          </a:p>
        </p:txBody>
      </p:sp>
    </p:spTree>
    <p:extLst>
      <p:ext uri="{BB962C8B-B14F-4D97-AF65-F5344CB8AC3E}">
        <p14:creationId xmlns:p14="http://schemas.microsoft.com/office/powerpoint/2010/main" val="120197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 serious error is to relabel or repackage products without authorization from the manufacturer, as this can lead to non-compliance with the medical device regulation. This can be done for several reasons, mostly around convenience or to quickly address local requirements. Distributors should have a strict policy that prevents unauthorized changes, and any changes should be made with close consultation with the legal manufacturer to preserve compliance of the device.</a:t>
            </a:r>
          </a:p>
          <a:p>
            <a:pPr marL="0" marR="0">
              <a:lnSpc>
                <a:spcPct val="107000"/>
              </a:lnSpc>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Failing to do this means that you may risk being considered as a device manufacturer in your own right (with all the obligations that come along with this) or coming under the additional requirements described in MDR Article 16 – these include developing a sufficient quality management system, obtaining a certificate from a notified body and a whole range of other quite onerous tasks, so it is worthwhile making sure.</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Issues may also arise if distributors fail to quarantine devices effectively and they continue to reach customers. This can be because of a lack of a quarantine protocol, or other pressure from customers and can cause many issues for users and patients. Having a clear protocol and space to separate affected devices will act to reduce this risk.</a:t>
            </a:r>
          </a:p>
          <a:p>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33</a:t>
            </a:fld>
            <a:endParaRPr lang="en-GB" altLang="da-DK"/>
          </a:p>
        </p:txBody>
      </p:sp>
    </p:spTree>
    <p:extLst>
      <p:ext uri="{BB962C8B-B14F-4D97-AF65-F5344CB8AC3E}">
        <p14:creationId xmlns:p14="http://schemas.microsoft.com/office/powerpoint/2010/main" val="3314656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177800" algn="l" defTabSz="914400" rtl="0" eaLnBrk="1" fontAlgn="base" latinLnBrk="0" hangingPunct="1">
              <a:lnSpc>
                <a:spcPct val="100000"/>
              </a:lnSpc>
              <a:spcBef>
                <a:spcPct val="30000"/>
              </a:spcBef>
              <a:spcAft>
                <a:spcPct val="0"/>
              </a:spcAft>
              <a:buClrTx/>
              <a:buSzTx/>
              <a:buFontTx/>
              <a:buNone/>
              <a:tabLst/>
              <a:defRPr/>
            </a:pPr>
            <a:r>
              <a:rPr lang="en-US" sz="1800" dirty="0">
                <a:effectLst/>
                <a:latin typeface="Calibri" panose="020F0502020204030204" pitchFamily="34" charset="0"/>
                <a:ea typeface="Calibri" panose="020F0502020204030204" pitchFamily="34" charset="0"/>
                <a:cs typeface="Arial" panose="020B0604020202020204" pitchFamily="34" charset="0"/>
              </a:rPr>
              <a:t>Welcome to this training presentation on the requirements for distributors that are contained within the European Medical Device Regulations. In particular, we will explain how to comply with MDR Article 14 that specifically covers distributors, and how to work effectively with us here at SP Medical. My name is Dr Philip Davenport, and I’m a regulatory specialist, and I’m here with Hildur Jacobsen, the quality and regulatory </a:t>
            </a:r>
            <a:r>
              <a:rPr lang="en-US" sz="1800" dirty="0" err="1">
                <a:effectLst/>
                <a:latin typeface="Calibri" panose="020F0502020204030204" pitchFamily="34" charset="0"/>
                <a:ea typeface="Calibri" panose="020F0502020204030204" pitchFamily="34" charset="0"/>
                <a:cs typeface="Arial" panose="020B0604020202020204" pitchFamily="34" charset="0"/>
              </a:rPr>
              <a:t>co-ordinator</a:t>
            </a:r>
            <a:r>
              <a:rPr lang="en-US" sz="1800" dirty="0">
                <a:effectLst/>
                <a:latin typeface="Calibri" panose="020F0502020204030204" pitchFamily="34" charset="0"/>
                <a:ea typeface="Calibri" panose="020F0502020204030204" pitchFamily="34" charset="0"/>
                <a:cs typeface="Arial" panose="020B0604020202020204" pitchFamily="34" charset="0"/>
              </a:rPr>
              <a:t> with SP Medical.</a:t>
            </a:r>
          </a:p>
          <a:p>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2</a:t>
            </a:fld>
            <a:endParaRPr lang="en-GB" altLang="da-DK"/>
          </a:p>
        </p:txBody>
      </p:sp>
    </p:spTree>
    <p:extLst>
      <p:ext uri="{BB962C8B-B14F-4D97-AF65-F5344CB8AC3E}">
        <p14:creationId xmlns:p14="http://schemas.microsoft.com/office/powerpoint/2010/main" val="37843257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Lastly, a common error that has been mentioned throughout this presentation is for there to be an overall lack of awareness or training in the requirements of the medical device regulations and in particular, the distributor obligations under article 14. </a:t>
            </a:r>
            <a:r>
              <a:rPr lang="en-US" sz="1800">
                <a:effectLst/>
                <a:latin typeface="Calibri" panose="020F0502020204030204" pitchFamily="34" charset="0"/>
                <a:ea typeface="Calibri" panose="020F0502020204030204" pitchFamily="34" charset="0"/>
                <a:cs typeface="Arial" panose="020B0604020202020204" pitchFamily="34" charset="0"/>
              </a:rPr>
              <a:t>Insufficient training </a:t>
            </a:r>
            <a:r>
              <a:rPr lang="en-US" sz="1800" dirty="0">
                <a:effectLst/>
                <a:latin typeface="Calibri" panose="020F0502020204030204" pitchFamily="34" charset="0"/>
                <a:ea typeface="Calibri" panose="020F0502020204030204" pitchFamily="34" charset="0"/>
                <a:cs typeface="Arial" panose="020B0604020202020204" pitchFamily="34" charset="0"/>
              </a:rPr>
              <a:t>can be because of lack of time or prioritization of the issues in a busy environment, but it is clear that compliance with these requirements should be considered important. Distributors should have appropriately trained staff, and should regularly review the regulatory situation and applicable legislation and keep records of training in these topics to demonstrate this compliance.</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r>
              <a:rPr lang="en-US" sz="1800" dirty="0">
                <a:effectLst/>
                <a:latin typeface="Calibri" panose="020F0502020204030204" pitchFamily="34" charset="0"/>
                <a:ea typeface="Calibri" panose="020F0502020204030204" pitchFamily="34" charset="0"/>
                <a:cs typeface="Arial" panose="020B0604020202020204" pitchFamily="34" charset="0"/>
              </a:rPr>
              <a:t>These errors all represent issues that distributors may encounter when attempting compliance with their regulatory obligations. These can generally be mitigated with an appreciation of these requirements through training, development and use of suitable procedures to handle these situations and implementing tools to help users record and process this information. Doing so will mean that issues can be handled more effectively and quickly, regulatory compliance is maintained and customers receive products that meet these requirements. </a:t>
            </a:r>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34</a:t>
            </a:fld>
            <a:endParaRPr lang="en-GB" altLang="da-DK"/>
          </a:p>
        </p:txBody>
      </p:sp>
    </p:spTree>
    <p:extLst>
      <p:ext uri="{BB962C8B-B14F-4D97-AF65-F5344CB8AC3E}">
        <p14:creationId xmlns:p14="http://schemas.microsoft.com/office/powerpoint/2010/main" val="37266364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177800" algn="l" defTabSz="914400" rtl="0" eaLnBrk="1" fontAlgn="base" latinLnBrk="0" hangingPunct="1">
              <a:lnSpc>
                <a:spcPct val="100000"/>
              </a:lnSpc>
              <a:spcBef>
                <a:spcPct val="30000"/>
              </a:spcBef>
              <a:spcAft>
                <a:spcPct val="0"/>
              </a:spcAft>
              <a:buClrTx/>
              <a:buSzTx/>
              <a:buFontTx/>
              <a:buNone/>
              <a:tabLst/>
              <a:defRPr/>
            </a:pPr>
            <a:r>
              <a:rPr lang="en-US" sz="1800" dirty="0">
                <a:effectLst/>
                <a:latin typeface="Calibri" panose="020F0502020204030204" pitchFamily="34" charset="0"/>
                <a:ea typeface="Calibri" panose="020F0502020204030204" pitchFamily="34" charset="0"/>
                <a:cs typeface="Arial" panose="020B0604020202020204" pitchFamily="34" charset="0"/>
              </a:rPr>
              <a:t>To summarize this presentation, we want to be clear that under the European medical device regulation that distributors now play a key role in ensuring that devices on the market are compliant with legal requirements. Although the MDR is a complex document with a range of formal requirements, in practice many of these are generally common sense when it comes to confirming that products are as you expect, are kept in suitable environmental conditions and that you communicate effectively with other parts of the supply chain and with the appropriate legal authorities.</a:t>
            </a:r>
          </a:p>
          <a:p>
            <a:pPr marL="0" marR="0" lvl="0" indent="177800" algn="l" defTabSz="914400" rtl="0" eaLnBrk="1" fontAlgn="base" latinLnBrk="0" hangingPunct="1">
              <a:lnSpc>
                <a:spcPct val="100000"/>
              </a:lnSpc>
              <a:spcBef>
                <a:spcPct val="30000"/>
              </a:spcBef>
              <a:spcAft>
                <a:spcPct val="0"/>
              </a:spcAft>
              <a:buClrTx/>
              <a:buSzTx/>
              <a:buFontTx/>
              <a:buNone/>
              <a:tabLst/>
              <a:defRPr/>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177800" algn="l" defTabSz="914400" rtl="0" eaLnBrk="1" fontAlgn="base" latinLnBrk="0" hangingPunct="1">
              <a:lnSpc>
                <a:spcPct val="100000"/>
              </a:lnSpc>
              <a:spcBef>
                <a:spcPct val="30000"/>
              </a:spcBef>
              <a:spcAft>
                <a:spcPct val="0"/>
              </a:spcAft>
              <a:buClrTx/>
              <a:buSzTx/>
              <a:buFontTx/>
              <a:buNone/>
              <a:tabLst/>
              <a:defRPr/>
            </a:pPr>
            <a:r>
              <a:rPr lang="en-US" sz="1800" dirty="0">
                <a:effectLst/>
                <a:latin typeface="Calibri" panose="020F0502020204030204" pitchFamily="34" charset="0"/>
                <a:ea typeface="Calibri" panose="020F0502020204030204" pitchFamily="34" charset="0"/>
                <a:cs typeface="Arial" panose="020B0604020202020204" pitchFamily="34" charset="0"/>
              </a:rPr>
              <a:t>This collaboration with the manufacturer, customers and regulators helps ensure that the devices reach users and patients in a safe condition, with the right information and the correct legal documentation.</a:t>
            </a:r>
          </a:p>
          <a:p>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35</a:t>
            </a:fld>
            <a:endParaRPr lang="en-GB" altLang="da-DK"/>
          </a:p>
        </p:txBody>
      </p:sp>
    </p:spTree>
    <p:extLst>
      <p:ext uri="{BB962C8B-B14F-4D97-AF65-F5344CB8AC3E}">
        <p14:creationId xmlns:p14="http://schemas.microsoft.com/office/powerpoint/2010/main" val="1033890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To begin, I will talk about the legal requirements which come from the European regulation on medical devices and which has particular responsibilities for those who are classed as distributors in article 14 of the MDR.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I’ll hand over to Hildur, who will cover the procedures that we think are necessary to implement to meet those requirements and what we at SP Medical expect in terms of collaboration and assistance, particularly around device vigilance and what we see as best practice in this area.</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To finish, I’ll talk a little about common errors and issues that we see and possible ways to address them.</a:t>
            </a:r>
          </a:p>
          <a:p>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3</a:t>
            </a:fld>
            <a:endParaRPr lang="en-GB" altLang="da-DK"/>
          </a:p>
        </p:txBody>
      </p:sp>
    </p:spTree>
    <p:extLst>
      <p:ext uri="{BB962C8B-B14F-4D97-AF65-F5344CB8AC3E}">
        <p14:creationId xmlns:p14="http://schemas.microsoft.com/office/powerpoint/2010/main" val="2288231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The regulation that covers medical devices on the European Union market is the Medical Device Regulation 2017 745. This was introduced several years ago now to address a range of issues in the medical device industry, and means that there are more stringent requirements for many products, activities and economic operators on the European market. One of these was to increase the surveillance and control over all aspects of the supply chain, from the manufacturer to importer to distributor to user. Of these, Article 14, covering distributors, is the main focus of this presentation.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Article 14 contains specific, legal requirements for those classed as distributors – that is any actor in the supply chain that is not classified as a manufacturer or importer and that makes a medical device available on the European market, right up until the point that the device is actually placed into use.</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r>
              <a:rPr lang="en-US" sz="1800" dirty="0">
                <a:effectLst/>
                <a:latin typeface="Calibri" panose="020F0502020204030204" pitchFamily="34" charset="0"/>
                <a:ea typeface="Calibri" panose="020F0502020204030204" pitchFamily="34" charset="0"/>
                <a:cs typeface="Arial" panose="020B0604020202020204" pitchFamily="34" charset="0"/>
              </a:rPr>
              <a:t>Although the MDR is a long and often complex document, the requirements for distributors are mostly common sense and straightforward. The purpose of article 14 is to ensure that whenever devices are under the control or the influence of a distributor that they stay in compliance with the other requirements of the MDR, that products remain safe to use for patients and clinicians and that devices are able to be traced throughout the supply chain so that in the event of an issue, effective action can taken to resolve the problem.</a:t>
            </a:r>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4</a:t>
            </a:fld>
            <a:endParaRPr lang="en-GB" altLang="da-DK"/>
          </a:p>
        </p:txBody>
      </p:sp>
    </p:spTree>
    <p:extLst>
      <p:ext uri="{BB962C8B-B14F-4D97-AF65-F5344CB8AC3E}">
        <p14:creationId xmlns:p14="http://schemas.microsoft.com/office/powerpoint/2010/main" val="2556698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Article 14 has several clauses that describe specific obligations for distributors. Generally speaking, these cover</a:t>
            </a:r>
          </a:p>
          <a:p>
            <a:pPr marL="342900" marR="0" lvl="0" indent="-342900">
              <a:lnSpc>
                <a:spcPct val="107000"/>
              </a:lnSpc>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Firstly, verifying that the product and its documentation meets legal requirements</a:t>
            </a:r>
          </a:p>
          <a:p>
            <a:pPr marL="342900" marR="0" lvl="0" indent="-342900">
              <a:lnSpc>
                <a:spcPct val="107000"/>
              </a:lnSpc>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Storing and transporting products in appropriate conditions</a:t>
            </a:r>
          </a:p>
          <a:p>
            <a:pPr marL="342900" marR="0" lvl="0" indent="-342900">
              <a:lnSpc>
                <a:spcPct val="107000"/>
              </a:lnSpc>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How to handle any non-conforming products</a:t>
            </a:r>
          </a:p>
          <a:p>
            <a:pPr marL="342900" marR="0" lvl="0" indent="-342900">
              <a:lnSpc>
                <a:spcPct val="107000"/>
              </a:lnSpc>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How to deal with complaints</a:t>
            </a:r>
          </a:p>
          <a:p>
            <a:pPr marL="342900" marR="0" lvl="0" indent="-342900">
              <a:lnSpc>
                <a:spcPct val="107000"/>
              </a:lnSpc>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And lastly, when and how to share information with other parties</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I’ll go through each of these clauses in turn before Hildur covers what processes we expect to be in place to manage this. Firstly, I’ll go through verification of compliance.</a:t>
            </a:r>
          </a:p>
          <a:p>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5</a:t>
            </a:fld>
            <a:endParaRPr lang="en-GB" altLang="da-DK"/>
          </a:p>
        </p:txBody>
      </p:sp>
    </p:spTree>
    <p:extLst>
      <p:ext uri="{BB962C8B-B14F-4D97-AF65-F5344CB8AC3E}">
        <p14:creationId xmlns:p14="http://schemas.microsoft.com/office/powerpoint/2010/main" val="3075522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So, in Clause 14.2, Distributors have to confirm a range of documentation is present for the device. In particular:</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That the device has a valid CE mark on the packaging, labelling or on the device itself, and that this matches the rest of the documentation.</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Each product must have a document, the declaration of conformity. This is produced by the manufacturer and contains a range of information on the device and how it meets the requirements of the medical device regulations. You should have an up-to-date version of this document readily accessible for all devices you distribute, stored in an organized manner so that information can be found quickly whenever it is needed.</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The contents of the labelling and instructions for use have a required set of mandatory information. On top of this, some countries may have particular requirements of their own– for example, for the languages that the material is available in. You should confirm that the material supplied with the device meets all the requirements for the countries that you supply. You should also be able to recognize significant omissions or other labelling issues.</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Whenever applicable, distributors are also obliged to ensure that importer details are present on packaging and documentation.</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The MDR makes it clear that distributors are permitted to use a sampling method to check that these requirements are met – so you don’t need to check every single shipment, but you should have a process that routinely confirms the documentation requirements are being met.</a:t>
            </a:r>
          </a:p>
          <a:p>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6</a:t>
            </a:fld>
            <a:endParaRPr lang="en-GB" altLang="da-DK"/>
          </a:p>
        </p:txBody>
      </p:sp>
    </p:spTree>
    <p:extLst>
      <p:ext uri="{BB962C8B-B14F-4D97-AF65-F5344CB8AC3E}">
        <p14:creationId xmlns:p14="http://schemas.microsoft.com/office/powerpoint/2010/main" val="1109003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As part of this verification of compliance, the MDR states that distributors are obliged to not distribute any further devices you think are out of compliance. In these cases, you should get in touch with the manufacturer to discuss the issue further. This is intended to protect those further down the supply chain from devices that may pose risks to the users or patients.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r>
              <a:rPr lang="en-US" sz="1800" dirty="0">
                <a:effectLst/>
                <a:latin typeface="Calibri" panose="020F0502020204030204" pitchFamily="34" charset="0"/>
                <a:ea typeface="Calibri" panose="020F0502020204030204" pitchFamily="34" charset="0"/>
                <a:cs typeface="Arial" panose="020B0604020202020204" pitchFamily="34" charset="0"/>
              </a:rPr>
              <a:t>If you believe that the device presents a serious risk to patients or users, or if you believe that you are in possession of a falsified device, then you additionally need to inform the national competent authority for medical devices in the country where you are established. </a:t>
            </a:r>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7</a:t>
            </a:fld>
            <a:endParaRPr lang="en-GB" altLang="da-DK"/>
          </a:p>
        </p:txBody>
      </p:sp>
    </p:spTree>
    <p:extLst>
      <p:ext uri="{BB962C8B-B14F-4D97-AF65-F5344CB8AC3E}">
        <p14:creationId xmlns:p14="http://schemas.microsoft.com/office/powerpoint/2010/main" val="3221297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177800" algn="l" defTabSz="914400" rtl="0" eaLnBrk="1" fontAlgn="base" latinLnBrk="0" hangingPunct="1">
              <a:lnSpc>
                <a:spcPct val="100000"/>
              </a:lnSpc>
              <a:spcBef>
                <a:spcPct val="30000"/>
              </a:spcBef>
              <a:spcAft>
                <a:spcPct val="0"/>
              </a:spcAft>
              <a:buClrTx/>
              <a:buSzTx/>
              <a:buFontTx/>
              <a:buNone/>
              <a:tabLst/>
              <a:defRPr/>
            </a:pPr>
            <a:r>
              <a:rPr lang="en-US" sz="1800" dirty="0">
                <a:effectLst/>
                <a:latin typeface="Calibri" panose="020F0502020204030204" pitchFamily="34" charset="0"/>
                <a:ea typeface="Calibri" panose="020F0502020204030204" pitchFamily="34" charset="0"/>
                <a:cs typeface="Arial" panose="020B0604020202020204" pitchFamily="34" charset="0"/>
              </a:rPr>
              <a:t>Appropriate storage and transportation of devices can be critical to preserve product integrity and to ensure that they deliver the expected safety and performance for the user. </a:t>
            </a:r>
          </a:p>
          <a:p>
            <a:pPr marL="0" marR="0" lvl="0" indent="177800" algn="l" defTabSz="914400" rtl="0" eaLnBrk="1" fontAlgn="base" latinLnBrk="0" hangingPunct="1">
              <a:lnSpc>
                <a:spcPct val="100000"/>
              </a:lnSpc>
              <a:spcBef>
                <a:spcPct val="30000"/>
              </a:spcBef>
              <a:spcAft>
                <a:spcPct val="0"/>
              </a:spcAft>
              <a:buClrTx/>
              <a:buSzTx/>
              <a:buFontTx/>
              <a:buNone/>
              <a:tabLst/>
              <a:defRPr/>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177800" algn="l" defTabSz="914400" rtl="0" eaLnBrk="1" fontAlgn="base" latinLnBrk="0" hangingPunct="1">
              <a:lnSpc>
                <a:spcPct val="100000"/>
              </a:lnSpc>
              <a:spcBef>
                <a:spcPct val="30000"/>
              </a:spcBef>
              <a:spcAft>
                <a:spcPct val="0"/>
              </a:spcAft>
              <a:buClrTx/>
              <a:buSzTx/>
              <a:buFontTx/>
              <a:buNone/>
              <a:tabLst/>
              <a:defRPr/>
            </a:pPr>
            <a:r>
              <a:rPr lang="en-US" sz="1800" dirty="0">
                <a:effectLst/>
                <a:latin typeface="Calibri" panose="020F0502020204030204" pitchFamily="34" charset="0"/>
                <a:ea typeface="Calibri" panose="020F0502020204030204" pitchFamily="34" charset="0"/>
                <a:cs typeface="Arial" panose="020B0604020202020204" pitchFamily="34" charset="0"/>
              </a:rPr>
              <a:t>Distributors have to store and transport products in accordance with what is specified by the manufacturer – this can include a temperature and humidity range, and to be kept out of sunlight for example. </a:t>
            </a:r>
          </a:p>
          <a:p>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8</a:t>
            </a:fld>
            <a:endParaRPr lang="en-GB" altLang="da-DK"/>
          </a:p>
        </p:txBody>
      </p:sp>
    </p:spTree>
    <p:extLst>
      <p:ext uri="{BB962C8B-B14F-4D97-AF65-F5344CB8AC3E}">
        <p14:creationId xmlns:p14="http://schemas.microsoft.com/office/powerpoint/2010/main" val="24998006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According to MDR Article 14.4, you must inform the manufacturer if, for whatever reason, you come to believe a device doesn’t conform with the requirements of the MDR. This is obviously the first step in resolving the issue and finding </a:t>
            </a:r>
            <a:r>
              <a:rPr lang="en-US" sz="1800">
                <a:effectLst/>
                <a:latin typeface="Calibri" panose="020F0502020204030204" pitchFamily="34" charset="0"/>
                <a:ea typeface="Calibri" panose="020F0502020204030204" pitchFamily="34" charset="0"/>
                <a:cs typeface="Arial" panose="020B0604020202020204" pitchFamily="34" charset="0"/>
              </a:rPr>
              <a:t>a solution.</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Distributors must additionally co-operate with the manufacturer and applicable national competent authorities in the event of a corrective action being implemented – whether this is in some rework of the device, correcting information supplied with the device, withdrawal of the product or a recall from the supply chain.</a:t>
            </a:r>
          </a:p>
          <a:p>
            <a:endParaRPr lang="en-US" dirty="0"/>
          </a:p>
        </p:txBody>
      </p:sp>
      <p:sp>
        <p:nvSpPr>
          <p:cNvPr id="4" name="Slide Number Placeholder 3"/>
          <p:cNvSpPr>
            <a:spLocks noGrp="1"/>
          </p:cNvSpPr>
          <p:nvPr>
            <p:ph type="sldNum" sz="quarter" idx="5"/>
          </p:nvPr>
        </p:nvSpPr>
        <p:spPr/>
        <p:txBody>
          <a:bodyPr/>
          <a:lstStyle/>
          <a:p>
            <a:fld id="{F4F66118-8863-4438-9CA0-AF66B774BF1F}" type="slidenum">
              <a:rPr lang="en-GB" altLang="da-DK" smtClean="0"/>
              <a:pPr/>
              <a:t>9</a:t>
            </a:fld>
            <a:endParaRPr lang="en-GB" altLang="da-DK"/>
          </a:p>
        </p:txBody>
      </p:sp>
    </p:spTree>
    <p:extLst>
      <p:ext uri="{BB962C8B-B14F-4D97-AF65-F5344CB8AC3E}">
        <p14:creationId xmlns:p14="http://schemas.microsoft.com/office/powerpoint/2010/main" val="35807553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s">
    <p:spTree>
      <p:nvGrpSpPr>
        <p:cNvPr id="1" name=""/>
        <p:cNvGrpSpPr/>
        <p:nvPr/>
      </p:nvGrpSpPr>
      <p:grpSpPr>
        <a:xfrm>
          <a:off x="0" y="0"/>
          <a:ext cx="0" cy="0"/>
          <a:chOff x="0" y="0"/>
          <a:chExt cx="0" cy="0"/>
        </a:xfrm>
      </p:grpSpPr>
      <p:pic>
        <p:nvPicPr>
          <p:cNvPr id="2050" name="Picture 2" descr="\\kaiserplast.local\homefolders\karise\kr\Præsentation\106 sp-medical 02042015.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0970" b="21795"/>
          <a:stretch/>
        </p:blipFill>
        <p:spPr bwMode="auto">
          <a:xfrm>
            <a:off x="0" y="792000"/>
            <a:ext cx="9144000" cy="3491100"/>
          </a:xfrm>
          <a:prstGeom prst="rect">
            <a:avLst/>
          </a:prstGeom>
          <a:noFill/>
          <a:extLst>
            <a:ext uri="{909E8E84-426E-40dd-AFC4-6F175D3DCCD1}">
              <a14:hiddenFill xmlns:a14="http://schemas.microsoft.com/office/drawing/2010/main" xmlns="">
                <a:solidFill>
                  <a:srgbClr val="FFFFFF"/>
                </a:solidFill>
              </a14:hiddenFill>
            </a:ext>
          </a:extLst>
        </p:spPr>
      </p:pic>
      <p:sp>
        <p:nvSpPr>
          <p:cNvPr id="317447" name="Rectangle 1031"/>
          <p:cNvSpPr>
            <a:spLocks noChangeArrowheads="1"/>
          </p:cNvSpPr>
          <p:nvPr/>
        </p:nvSpPr>
        <p:spPr bwMode="auto">
          <a:xfrm>
            <a:off x="0" y="2880000"/>
            <a:ext cx="4680000" cy="1152000"/>
          </a:xfrm>
          <a:prstGeom prst="rect">
            <a:avLst/>
          </a:prstGeom>
          <a:solidFill>
            <a:srgbClr val="06204D"/>
          </a:solidFill>
          <a:ln w="9525">
            <a:solidFill>
              <a:srgbClr val="06204D"/>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da-DK"/>
          </a:p>
        </p:txBody>
      </p:sp>
      <p:sp>
        <p:nvSpPr>
          <p:cNvPr id="317448" name="Rectangle 1032"/>
          <p:cNvSpPr>
            <a:spLocks noChangeArrowheads="1"/>
          </p:cNvSpPr>
          <p:nvPr/>
        </p:nvSpPr>
        <p:spPr bwMode="auto">
          <a:xfrm>
            <a:off x="0" y="0"/>
            <a:ext cx="147638" cy="5143500"/>
          </a:xfrm>
          <a:prstGeom prst="rect">
            <a:avLst/>
          </a:prstGeom>
          <a:solidFill>
            <a:srgbClr val="C00000"/>
          </a:solidFill>
          <a:ln w="9525">
            <a:solidFill>
              <a:srgbClr val="C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da-DK"/>
          </a:p>
        </p:txBody>
      </p:sp>
      <p:grpSp>
        <p:nvGrpSpPr>
          <p:cNvPr id="8" name="Group 1028"/>
          <p:cNvGrpSpPr>
            <a:grpSpLocks noChangeAspect="1"/>
          </p:cNvGrpSpPr>
          <p:nvPr userDrawn="1"/>
        </p:nvGrpSpPr>
        <p:grpSpPr bwMode="auto">
          <a:xfrm>
            <a:off x="6810076" y="4454589"/>
            <a:ext cx="2332604" cy="619514"/>
            <a:chOff x="226" y="3517"/>
            <a:chExt cx="2756" cy="732"/>
          </a:xfrm>
        </p:grpSpPr>
        <p:pic>
          <p:nvPicPr>
            <p:cNvPr id="9" name="Picture 1029" descr="spgroup_stor"/>
            <p:cNvPicPr>
              <a:picLocks noChangeAspect="1" noChangeArrowheads="1"/>
            </p:cNvPicPr>
            <p:nvPr userDrawn="1"/>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65" y="3636"/>
              <a:ext cx="1817" cy="344"/>
            </a:xfrm>
            <a:prstGeom prst="rect">
              <a:avLst/>
            </a:prstGeom>
            <a:noFill/>
            <a:extLst>
              <a:ext uri="{909E8E84-426E-40dd-AFC4-6F175D3DCCD1}">
                <a14:hiddenFill xmlns:a14="http://schemas.microsoft.com/office/drawing/2010/main" xmlns="">
                  <a:solidFill>
                    <a:srgbClr val="FFFFFF"/>
                  </a:solidFill>
                </a14:hiddenFill>
              </a:ext>
            </a:extLst>
          </p:spPr>
        </p:pic>
        <p:pic>
          <p:nvPicPr>
            <p:cNvPr id="10" name="Picture 1030" descr="sp_stor"/>
            <p:cNvPicPr>
              <a:picLocks noChangeAspect="1" noChangeArrowheads="1"/>
            </p:cNvPicPr>
            <p:nvPr userDrawn="1"/>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6" y="3517"/>
              <a:ext cx="912" cy="732"/>
            </a:xfrm>
            <a:prstGeom prst="rect">
              <a:avLst/>
            </a:prstGeom>
            <a:noFill/>
            <a:extLst>
              <a:ext uri="{909E8E84-426E-40dd-AFC4-6F175D3DCCD1}">
                <a14:hiddenFill xmlns:a14="http://schemas.microsoft.com/office/drawing/2010/main" xmlns="">
                  <a:solidFill>
                    <a:srgbClr val="FFFFFF"/>
                  </a:solidFill>
                </a14:hiddenFill>
              </a:ext>
            </a:extLst>
          </p:spPr>
        </p:pic>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3018752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877051" y="104775"/>
            <a:ext cx="2174875" cy="4647010"/>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347664" y="104775"/>
            <a:ext cx="6376987" cy="4647010"/>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3071523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el, tekst og diagram">
    <p:spTree>
      <p:nvGrpSpPr>
        <p:cNvPr id="1" name=""/>
        <p:cNvGrpSpPr/>
        <p:nvPr/>
      </p:nvGrpSpPr>
      <p:grpSpPr>
        <a:xfrm>
          <a:off x="0" y="0"/>
          <a:ext cx="0" cy="0"/>
          <a:chOff x="0" y="0"/>
          <a:chExt cx="0" cy="0"/>
        </a:xfrm>
      </p:grpSpPr>
      <p:sp>
        <p:nvSpPr>
          <p:cNvPr id="2" name="Titel 1"/>
          <p:cNvSpPr>
            <a:spLocks noGrp="1"/>
          </p:cNvSpPr>
          <p:nvPr>
            <p:ph type="title"/>
          </p:nvPr>
        </p:nvSpPr>
        <p:spPr>
          <a:xfrm>
            <a:off x="363538" y="104775"/>
            <a:ext cx="8688387" cy="713185"/>
          </a:xfrm>
        </p:spPr>
        <p:txBody>
          <a:bodyPr/>
          <a:lstStyle/>
          <a:p>
            <a:r>
              <a:rPr lang="da-DK"/>
              <a:t>Klik for at redigere i master</a:t>
            </a:r>
          </a:p>
        </p:txBody>
      </p:sp>
      <p:sp>
        <p:nvSpPr>
          <p:cNvPr id="3" name="Pladsholder til tekst 2"/>
          <p:cNvSpPr>
            <a:spLocks noGrp="1"/>
          </p:cNvSpPr>
          <p:nvPr>
            <p:ph type="body" sz="half" idx="1"/>
          </p:nvPr>
        </p:nvSpPr>
        <p:spPr>
          <a:xfrm>
            <a:off x="347663" y="1027510"/>
            <a:ext cx="4211637" cy="3724275"/>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iagram 3"/>
          <p:cNvSpPr>
            <a:spLocks noGrp="1"/>
          </p:cNvSpPr>
          <p:nvPr>
            <p:ph type="chart" sz="half" idx="2"/>
          </p:nvPr>
        </p:nvSpPr>
        <p:spPr>
          <a:xfrm>
            <a:off x="4711701" y="1027510"/>
            <a:ext cx="4213225" cy="3724275"/>
          </a:xfrm>
        </p:spPr>
        <p:txBody>
          <a:bodyPr/>
          <a:lstStyle/>
          <a:p>
            <a:endParaRPr lang="da-DK"/>
          </a:p>
        </p:txBody>
      </p:sp>
    </p:spTree>
    <p:extLst>
      <p:ext uri="{BB962C8B-B14F-4D97-AF65-F5344CB8AC3E}">
        <p14:creationId xmlns:p14="http://schemas.microsoft.com/office/powerpoint/2010/main" val="2429827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el og fire indholdsobjekter">
    <p:spTree>
      <p:nvGrpSpPr>
        <p:cNvPr id="1" name=""/>
        <p:cNvGrpSpPr/>
        <p:nvPr/>
      </p:nvGrpSpPr>
      <p:grpSpPr>
        <a:xfrm>
          <a:off x="0" y="0"/>
          <a:ext cx="0" cy="0"/>
          <a:chOff x="0" y="0"/>
          <a:chExt cx="0" cy="0"/>
        </a:xfrm>
      </p:grpSpPr>
      <p:sp>
        <p:nvSpPr>
          <p:cNvPr id="2" name="Titel 1"/>
          <p:cNvSpPr>
            <a:spLocks noGrp="1"/>
          </p:cNvSpPr>
          <p:nvPr>
            <p:ph type="title" sz="quarter"/>
          </p:nvPr>
        </p:nvSpPr>
        <p:spPr>
          <a:xfrm>
            <a:off x="363538" y="104775"/>
            <a:ext cx="8688387" cy="713185"/>
          </a:xfrm>
        </p:spPr>
        <p:txBody>
          <a:bodyPr/>
          <a:lstStyle/>
          <a:p>
            <a:r>
              <a:rPr lang="da-DK"/>
              <a:t>Klik for at redigere i master</a:t>
            </a:r>
          </a:p>
        </p:txBody>
      </p:sp>
      <p:sp>
        <p:nvSpPr>
          <p:cNvPr id="3" name="Pladsholder til indhold 2"/>
          <p:cNvSpPr>
            <a:spLocks noGrp="1"/>
          </p:cNvSpPr>
          <p:nvPr>
            <p:ph sz="quarter" idx="1"/>
          </p:nvPr>
        </p:nvSpPr>
        <p:spPr>
          <a:xfrm>
            <a:off x="347663" y="1027510"/>
            <a:ext cx="4211637" cy="18049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quarter" idx="2"/>
          </p:nvPr>
        </p:nvSpPr>
        <p:spPr>
          <a:xfrm>
            <a:off x="4711701" y="1027510"/>
            <a:ext cx="4213225" cy="18049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indhold 4"/>
          <p:cNvSpPr>
            <a:spLocks noGrp="1"/>
          </p:cNvSpPr>
          <p:nvPr>
            <p:ph sz="quarter" idx="3"/>
          </p:nvPr>
        </p:nvSpPr>
        <p:spPr>
          <a:xfrm>
            <a:off x="347663" y="2946797"/>
            <a:ext cx="4211637" cy="18049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indhold 5"/>
          <p:cNvSpPr>
            <a:spLocks noGrp="1"/>
          </p:cNvSpPr>
          <p:nvPr>
            <p:ph sz="quarter" idx="4"/>
          </p:nvPr>
        </p:nvSpPr>
        <p:spPr>
          <a:xfrm>
            <a:off x="4711701" y="2946797"/>
            <a:ext cx="4213225" cy="18049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3982511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482708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1466238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3305176"/>
            <a:ext cx="7772400" cy="1021556"/>
          </a:xfrm>
        </p:spPr>
        <p:txBody>
          <a:bodyPr anchor="t"/>
          <a:lstStyle>
            <a:lvl1pPr algn="l">
              <a:defRPr sz="4000" b="1" cap="all"/>
            </a:lvl1pPr>
          </a:lstStyle>
          <a:p>
            <a:r>
              <a:rPr lang="da-DK"/>
              <a:t>Klik for at redigere i master</a:t>
            </a:r>
          </a:p>
        </p:txBody>
      </p:sp>
      <p:sp>
        <p:nvSpPr>
          <p:cNvPr id="3" name="Pladsholder til tekst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a-DK"/>
              <a:t>Klik for at redigere i master</a:t>
            </a:r>
          </a:p>
        </p:txBody>
      </p:sp>
    </p:spTree>
    <p:extLst>
      <p:ext uri="{BB962C8B-B14F-4D97-AF65-F5344CB8AC3E}">
        <p14:creationId xmlns:p14="http://schemas.microsoft.com/office/powerpoint/2010/main" val="1652295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363538" y="1027510"/>
            <a:ext cx="4211637"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711701" y="1027510"/>
            <a:ext cx="4213225"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225826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8"/>
            <a:ext cx="8229600" cy="857250"/>
          </a:xfrm>
        </p:spPr>
        <p:txBody>
          <a:bodyPr/>
          <a:lstStyle>
            <a:lvl1pPr>
              <a:defRPr/>
            </a:lvl1pPr>
          </a:lstStyle>
          <a:p>
            <a:r>
              <a:rPr lang="da-DK"/>
              <a:t>Klik for at redigere i master</a:t>
            </a:r>
          </a:p>
        </p:txBody>
      </p:sp>
      <p:sp>
        <p:nvSpPr>
          <p:cNvPr id="3" name="Pladsholder til tekst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2439502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Tree>
    <p:extLst>
      <p:ext uri="{BB962C8B-B14F-4D97-AF65-F5344CB8AC3E}">
        <p14:creationId xmlns:p14="http://schemas.microsoft.com/office/powerpoint/2010/main" val="4090321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4098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1" y="204787"/>
            <a:ext cx="3008313" cy="871538"/>
          </a:xfrm>
        </p:spPr>
        <p:txBody>
          <a:bodyPr anchor="b"/>
          <a:lstStyle>
            <a:lvl1pPr algn="l">
              <a:defRPr sz="2000" b="1"/>
            </a:lvl1pPr>
          </a:lstStyle>
          <a:p>
            <a:r>
              <a:rPr lang="da-DK"/>
              <a:t>Klik for at redigere i master</a:t>
            </a:r>
          </a:p>
        </p:txBody>
      </p:sp>
      <p:sp>
        <p:nvSpPr>
          <p:cNvPr id="3" name="Pladsholder til indhold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Tree>
    <p:extLst>
      <p:ext uri="{BB962C8B-B14F-4D97-AF65-F5344CB8AC3E}">
        <p14:creationId xmlns:p14="http://schemas.microsoft.com/office/powerpoint/2010/main" val="589215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054"/>
          </a:xfrm>
        </p:spPr>
        <p:txBody>
          <a:bodyPr anchor="b"/>
          <a:lstStyle>
            <a:lvl1pPr algn="l">
              <a:defRPr sz="2000" b="1"/>
            </a:lvl1pPr>
          </a:lstStyle>
          <a:p>
            <a:r>
              <a:rPr lang="da-DK"/>
              <a:t>Klik for at redigere i master</a:t>
            </a:r>
          </a:p>
        </p:txBody>
      </p:sp>
      <p:sp>
        <p:nvSpPr>
          <p:cNvPr id="3" name="Pladsholder til billed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Tree>
    <p:extLst>
      <p:ext uri="{BB962C8B-B14F-4D97-AF65-F5344CB8AC3E}">
        <p14:creationId xmlns:p14="http://schemas.microsoft.com/office/powerpoint/2010/main" val="3531600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02" name="Rectangle 30"/>
          <p:cNvSpPr>
            <a:spLocks noGrp="1" noChangeArrowheads="1"/>
          </p:cNvSpPr>
          <p:nvPr>
            <p:ph type="title"/>
          </p:nvPr>
        </p:nvSpPr>
        <p:spPr bwMode="auto">
          <a:xfrm>
            <a:off x="363538" y="104775"/>
            <a:ext cx="8688387" cy="71318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a-DK" altLang="da-DK"/>
              <a:t>Klik for at redigere titeltypografi i masteren</a:t>
            </a:r>
          </a:p>
        </p:txBody>
      </p:sp>
      <p:sp>
        <p:nvSpPr>
          <p:cNvPr id="3103" name="Rectangle 31"/>
          <p:cNvSpPr>
            <a:spLocks noGrp="1" noChangeArrowheads="1"/>
          </p:cNvSpPr>
          <p:nvPr>
            <p:ph type="body" idx="1"/>
          </p:nvPr>
        </p:nvSpPr>
        <p:spPr bwMode="auto">
          <a:xfrm>
            <a:off x="347663" y="1027510"/>
            <a:ext cx="8577262" cy="3724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a-DK" altLang="da-DK" dirty="0"/>
              <a:t>Klik for at redigere teksttypografierne i masteren</a:t>
            </a:r>
          </a:p>
          <a:p>
            <a:pPr lvl="1"/>
            <a:r>
              <a:rPr lang="da-DK" altLang="da-DK" dirty="0"/>
              <a:t>Andet niveau</a:t>
            </a:r>
          </a:p>
          <a:p>
            <a:pPr lvl="2"/>
            <a:r>
              <a:rPr lang="da-DK" altLang="da-DK" dirty="0"/>
              <a:t>Tredje niveau</a:t>
            </a:r>
          </a:p>
          <a:p>
            <a:pPr lvl="3"/>
            <a:r>
              <a:rPr lang="da-DK" altLang="da-DK" dirty="0"/>
              <a:t>Fjerde niveau</a:t>
            </a:r>
          </a:p>
          <a:p>
            <a:pPr lvl="4"/>
            <a:r>
              <a:rPr lang="da-DK" altLang="da-DK" dirty="0"/>
              <a:t>Femte niveau</a:t>
            </a:r>
          </a:p>
        </p:txBody>
      </p:sp>
      <p:sp>
        <p:nvSpPr>
          <p:cNvPr id="3121" name="Rectangle 49"/>
          <p:cNvSpPr>
            <a:spLocks noChangeArrowheads="1"/>
          </p:cNvSpPr>
          <p:nvPr/>
        </p:nvSpPr>
        <p:spPr bwMode="auto">
          <a:xfrm>
            <a:off x="8532814" y="4817269"/>
            <a:ext cx="611187" cy="228268"/>
          </a:xfrm>
          <a:prstGeom prst="rect">
            <a:avLst/>
          </a:prstGeom>
          <a:noFill/>
          <a:ln>
            <a:noFill/>
          </a:ln>
          <a:effectLst/>
          <a:extLst>
            <a:ext uri="{909E8E84-426E-40dd-AFC4-6F175D3DCCD1}">
              <a14:hiddenFill xmlns:a14="http://schemas.microsoft.com/office/drawing/2010/main" xmlns="">
                <a:solidFill>
                  <a:srgbClr val="CC0000"/>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88" tIns="44450" rIns="90488" bIns="44450">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fontAlgn="base">
              <a:spcBef>
                <a:spcPct val="0"/>
              </a:spcBef>
              <a:spcAft>
                <a:spcPct val="0"/>
              </a:spcAft>
              <a:defRPr sz="2400">
                <a:solidFill>
                  <a:schemeClr val="tx1"/>
                </a:solidFill>
                <a:latin typeface="Times New Roman" pitchFamily="18" charset="0"/>
              </a:defRPr>
            </a:lvl6pPr>
            <a:lvl7pPr marL="3200400" defTabSz="762000" fontAlgn="base">
              <a:spcBef>
                <a:spcPct val="0"/>
              </a:spcBef>
              <a:spcAft>
                <a:spcPct val="0"/>
              </a:spcAft>
              <a:defRPr sz="2400">
                <a:solidFill>
                  <a:schemeClr val="tx1"/>
                </a:solidFill>
                <a:latin typeface="Times New Roman" pitchFamily="18" charset="0"/>
              </a:defRPr>
            </a:lvl7pPr>
            <a:lvl8pPr marL="3657600" defTabSz="762000" fontAlgn="base">
              <a:spcBef>
                <a:spcPct val="0"/>
              </a:spcBef>
              <a:spcAft>
                <a:spcPct val="0"/>
              </a:spcAft>
              <a:defRPr sz="2400">
                <a:solidFill>
                  <a:schemeClr val="tx1"/>
                </a:solidFill>
                <a:latin typeface="Times New Roman" pitchFamily="18" charset="0"/>
              </a:defRPr>
            </a:lvl8pPr>
            <a:lvl9pPr marL="4114800" defTabSz="762000" fontAlgn="base">
              <a:spcBef>
                <a:spcPct val="0"/>
              </a:spcBef>
              <a:spcAft>
                <a:spcPct val="0"/>
              </a:spcAft>
              <a:defRPr sz="2400">
                <a:solidFill>
                  <a:schemeClr val="tx1"/>
                </a:solidFill>
                <a:latin typeface="Times New Roman" pitchFamily="18" charset="0"/>
              </a:defRPr>
            </a:lvl9pPr>
          </a:lstStyle>
          <a:p>
            <a:pPr algn="ctr" eaLnBrk="0" hangingPunct="0"/>
            <a:fld id="{2575DE6D-4168-42C8-B753-82ECB392B420}" type="slidenum">
              <a:rPr lang="sv-SE" altLang="sv-SE" sz="900" b="1">
                <a:solidFill>
                  <a:srgbClr val="FF0000"/>
                </a:solidFill>
                <a:latin typeface="Verdana" pitchFamily="34" charset="0"/>
              </a:rPr>
              <a:pPr algn="ctr" eaLnBrk="0" hangingPunct="0"/>
              <a:t>‹nr.›</a:t>
            </a:fld>
            <a:endParaRPr lang="sv-SE" altLang="sv-SE" sz="900" b="1" dirty="0">
              <a:solidFill>
                <a:srgbClr val="FF0000"/>
              </a:solidFill>
              <a:latin typeface="Verdana" pitchFamily="34" charset="0"/>
            </a:endParaRPr>
          </a:p>
        </p:txBody>
      </p:sp>
      <p:sp>
        <p:nvSpPr>
          <p:cNvPr id="3134" name="Line 62"/>
          <p:cNvSpPr>
            <a:spLocks noChangeShapeType="1"/>
          </p:cNvSpPr>
          <p:nvPr/>
        </p:nvSpPr>
        <p:spPr bwMode="auto">
          <a:xfrm>
            <a:off x="333376" y="798910"/>
            <a:ext cx="8810625" cy="0"/>
          </a:xfrm>
          <a:prstGeom prst="line">
            <a:avLst/>
          </a:prstGeom>
          <a:noFill/>
          <a:ln w="19050">
            <a:solidFill>
              <a:srgbClr val="FF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da-DK"/>
          </a:p>
        </p:txBody>
      </p:sp>
      <p:sp>
        <p:nvSpPr>
          <p:cNvPr id="3135" name="Text Box 63"/>
          <p:cNvSpPr txBox="1">
            <a:spLocks noChangeArrowheads="1"/>
          </p:cNvSpPr>
          <p:nvPr/>
        </p:nvSpPr>
        <p:spPr bwMode="auto">
          <a:xfrm>
            <a:off x="363538" y="4831556"/>
            <a:ext cx="184731"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n-US" altLang="da-DK" sz="1200" b="1">
              <a:solidFill>
                <a:srgbClr val="C00000"/>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hf sldNum="0" hdr="0" ftr="0" dt="0"/>
  <p:txStyles>
    <p:titleStyle>
      <a:lvl1pPr algn="l" rtl="0" fontAlgn="base">
        <a:lnSpc>
          <a:spcPct val="90000"/>
        </a:lnSpc>
        <a:spcBef>
          <a:spcPct val="0"/>
        </a:spcBef>
        <a:spcAft>
          <a:spcPct val="0"/>
        </a:spcAft>
        <a:defRPr sz="2400" b="1">
          <a:solidFill>
            <a:srgbClr val="06204D"/>
          </a:solidFill>
          <a:latin typeface="+mj-lt"/>
          <a:ea typeface="+mj-ea"/>
          <a:cs typeface="+mj-cs"/>
        </a:defRPr>
      </a:lvl1pPr>
      <a:lvl2pPr algn="l" rtl="0" fontAlgn="base">
        <a:lnSpc>
          <a:spcPct val="90000"/>
        </a:lnSpc>
        <a:spcBef>
          <a:spcPct val="0"/>
        </a:spcBef>
        <a:spcAft>
          <a:spcPct val="0"/>
        </a:spcAft>
        <a:defRPr sz="2400" b="1">
          <a:solidFill>
            <a:srgbClr val="06204D"/>
          </a:solidFill>
          <a:latin typeface="Verdana" pitchFamily="34" charset="0"/>
        </a:defRPr>
      </a:lvl2pPr>
      <a:lvl3pPr algn="l" rtl="0" fontAlgn="base">
        <a:lnSpc>
          <a:spcPct val="90000"/>
        </a:lnSpc>
        <a:spcBef>
          <a:spcPct val="0"/>
        </a:spcBef>
        <a:spcAft>
          <a:spcPct val="0"/>
        </a:spcAft>
        <a:defRPr sz="2400" b="1">
          <a:solidFill>
            <a:srgbClr val="06204D"/>
          </a:solidFill>
          <a:latin typeface="Verdana" pitchFamily="34" charset="0"/>
        </a:defRPr>
      </a:lvl3pPr>
      <a:lvl4pPr algn="l" rtl="0" fontAlgn="base">
        <a:lnSpc>
          <a:spcPct val="90000"/>
        </a:lnSpc>
        <a:spcBef>
          <a:spcPct val="0"/>
        </a:spcBef>
        <a:spcAft>
          <a:spcPct val="0"/>
        </a:spcAft>
        <a:defRPr sz="2400" b="1">
          <a:solidFill>
            <a:srgbClr val="06204D"/>
          </a:solidFill>
          <a:latin typeface="Verdana" pitchFamily="34" charset="0"/>
        </a:defRPr>
      </a:lvl4pPr>
      <a:lvl5pPr algn="l" rtl="0" fontAlgn="base">
        <a:lnSpc>
          <a:spcPct val="90000"/>
        </a:lnSpc>
        <a:spcBef>
          <a:spcPct val="0"/>
        </a:spcBef>
        <a:spcAft>
          <a:spcPct val="0"/>
        </a:spcAft>
        <a:defRPr sz="2400" b="1">
          <a:solidFill>
            <a:srgbClr val="06204D"/>
          </a:solidFill>
          <a:latin typeface="Verdana" pitchFamily="34" charset="0"/>
        </a:defRPr>
      </a:lvl5pPr>
      <a:lvl6pPr marL="457200" algn="l" rtl="0" fontAlgn="base">
        <a:lnSpc>
          <a:spcPct val="90000"/>
        </a:lnSpc>
        <a:spcBef>
          <a:spcPct val="0"/>
        </a:spcBef>
        <a:spcAft>
          <a:spcPct val="0"/>
        </a:spcAft>
        <a:defRPr sz="2400" b="1">
          <a:solidFill>
            <a:srgbClr val="06204D"/>
          </a:solidFill>
          <a:latin typeface="Verdana" pitchFamily="34" charset="0"/>
        </a:defRPr>
      </a:lvl6pPr>
      <a:lvl7pPr marL="914400" algn="l" rtl="0" fontAlgn="base">
        <a:lnSpc>
          <a:spcPct val="90000"/>
        </a:lnSpc>
        <a:spcBef>
          <a:spcPct val="0"/>
        </a:spcBef>
        <a:spcAft>
          <a:spcPct val="0"/>
        </a:spcAft>
        <a:defRPr sz="2400" b="1">
          <a:solidFill>
            <a:srgbClr val="06204D"/>
          </a:solidFill>
          <a:latin typeface="Verdana" pitchFamily="34" charset="0"/>
        </a:defRPr>
      </a:lvl7pPr>
      <a:lvl8pPr marL="1371600" algn="l" rtl="0" fontAlgn="base">
        <a:lnSpc>
          <a:spcPct val="90000"/>
        </a:lnSpc>
        <a:spcBef>
          <a:spcPct val="0"/>
        </a:spcBef>
        <a:spcAft>
          <a:spcPct val="0"/>
        </a:spcAft>
        <a:defRPr sz="2400" b="1">
          <a:solidFill>
            <a:srgbClr val="06204D"/>
          </a:solidFill>
          <a:latin typeface="Verdana" pitchFamily="34" charset="0"/>
        </a:defRPr>
      </a:lvl8pPr>
      <a:lvl9pPr marL="1828800" algn="l" rtl="0" fontAlgn="base">
        <a:lnSpc>
          <a:spcPct val="90000"/>
        </a:lnSpc>
        <a:spcBef>
          <a:spcPct val="0"/>
        </a:spcBef>
        <a:spcAft>
          <a:spcPct val="0"/>
        </a:spcAft>
        <a:defRPr sz="2400" b="1">
          <a:solidFill>
            <a:srgbClr val="06204D"/>
          </a:solidFill>
          <a:latin typeface="Verdana" pitchFamily="34" charset="0"/>
        </a:defRPr>
      </a:lvl9pPr>
    </p:titleStyle>
    <p:bodyStyle>
      <a:lvl1pPr marL="266700" indent="-266700" algn="l" rtl="0" fontAlgn="base">
        <a:spcBef>
          <a:spcPct val="20000"/>
        </a:spcBef>
        <a:spcAft>
          <a:spcPct val="20000"/>
        </a:spcAft>
        <a:buClr>
          <a:srgbClr val="C00000"/>
        </a:buClr>
        <a:buSzPct val="70000"/>
        <a:buFont typeface="Wingdings" pitchFamily="2" charset="2"/>
        <a:buChar char="l"/>
        <a:defRPr>
          <a:solidFill>
            <a:srgbClr val="080808"/>
          </a:solidFill>
          <a:latin typeface="+mn-lt"/>
          <a:ea typeface="+mn-ea"/>
          <a:cs typeface="+mn-cs"/>
        </a:defRPr>
      </a:lvl1pPr>
      <a:lvl2pPr marL="827088" indent="-285750" algn="l" rtl="0" fontAlgn="base">
        <a:spcBef>
          <a:spcPct val="0"/>
        </a:spcBef>
        <a:spcAft>
          <a:spcPct val="25000"/>
        </a:spcAft>
        <a:buClr>
          <a:srgbClr val="C00000"/>
        </a:buClr>
        <a:buSzPct val="75000"/>
        <a:buFont typeface="Symbol" pitchFamily="18" charset="2"/>
        <a:buChar char="¾"/>
        <a:defRPr sz="1600">
          <a:solidFill>
            <a:srgbClr val="080808"/>
          </a:solidFill>
          <a:latin typeface="+mn-lt"/>
        </a:defRPr>
      </a:lvl2pPr>
      <a:lvl3pPr marL="1235075" indent="-228600" algn="l" rtl="0" fontAlgn="base">
        <a:spcBef>
          <a:spcPct val="40000"/>
        </a:spcBef>
        <a:spcAft>
          <a:spcPct val="40000"/>
        </a:spcAft>
        <a:buClr>
          <a:schemeClr val="tx1"/>
        </a:buClr>
        <a:buSzPct val="50000"/>
        <a:buFont typeface="Wingdings" pitchFamily="2" charset="2"/>
        <a:buChar char="l"/>
        <a:defRPr sz="1400">
          <a:solidFill>
            <a:srgbClr val="080808"/>
          </a:solidFill>
          <a:latin typeface="+mn-lt"/>
        </a:defRPr>
      </a:lvl3pPr>
      <a:lvl4pPr marL="1643063" indent="-228600" algn="l" rtl="0" fontAlgn="base">
        <a:spcBef>
          <a:spcPct val="40000"/>
        </a:spcBef>
        <a:spcAft>
          <a:spcPct val="40000"/>
        </a:spcAft>
        <a:buClr>
          <a:schemeClr val="tx1"/>
        </a:buClr>
        <a:buSzPct val="80000"/>
        <a:buChar char="–"/>
        <a:defRPr sz="1200">
          <a:solidFill>
            <a:srgbClr val="080808"/>
          </a:solidFill>
          <a:latin typeface="+mn-lt"/>
        </a:defRPr>
      </a:lvl4pPr>
      <a:lvl5pPr marL="20574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5pPr>
      <a:lvl6pPr marL="25146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6pPr>
      <a:lvl7pPr marL="29718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7pPr>
      <a:lvl8pPr marL="34290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8pPr>
      <a:lvl9pPr marL="38862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pjd@sp-medical.d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8034" name="Rectangle 2"/>
          <p:cNvSpPr>
            <a:spLocks noGrp="1" noChangeArrowheads="1"/>
          </p:cNvSpPr>
          <p:nvPr>
            <p:ph type="ctrTitle" sz="quarter" idx="4294967295"/>
          </p:nvPr>
        </p:nvSpPr>
        <p:spPr bwMode="auto">
          <a:xfrm>
            <a:off x="163904" y="2968568"/>
            <a:ext cx="4303713" cy="1044575"/>
          </a:xfrm>
          <a:prstGeom prst="rect">
            <a:avLst/>
          </a:prstGeom>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r>
              <a:rPr lang="da-DK" altLang="da-DK" sz="2000" dirty="0" err="1">
                <a:solidFill>
                  <a:schemeClr val="bg1"/>
                </a:solidFill>
              </a:rPr>
              <a:t>Distributor</a:t>
            </a:r>
            <a:r>
              <a:rPr lang="da-DK" altLang="da-DK" sz="2000" dirty="0">
                <a:solidFill>
                  <a:schemeClr val="bg1"/>
                </a:solidFill>
              </a:rPr>
              <a:t> </a:t>
            </a:r>
            <a:r>
              <a:rPr lang="da-DK" altLang="da-DK" sz="2000" dirty="0" err="1">
                <a:solidFill>
                  <a:schemeClr val="bg1"/>
                </a:solidFill>
              </a:rPr>
              <a:t>training</a:t>
            </a:r>
            <a:br>
              <a:rPr lang="da-DK" altLang="da-DK" sz="1800" dirty="0">
                <a:solidFill>
                  <a:schemeClr val="bg1"/>
                </a:solidFill>
              </a:rPr>
            </a:br>
            <a:br>
              <a:rPr lang="da-DK" altLang="da-DK" sz="1800" dirty="0">
                <a:solidFill>
                  <a:schemeClr val="bg1"/>
                </a:solidFill>
              </a:rPr>
            </a:br>
            <a:r>
              <a:rPr lang="da-DK" altLang="da-DK" sz="1200" dirty="0">
                <a:solidFill>
                  <a:schemeClr val="bg1"/>
                </a:solidFill>
              </a:rPr>
              <a:t>MDR </a:t>
            </a:r>
            <a:r>
              <a:rPr lang="da-DK" altLang="da-DK" sz="1200" dirty="0" err="1">
                <a:solidFill>
                  <a:schemeClr val="bg1"/>
                </a:solidFill>
              </a:rPr>
              <a:t>Article</a:t>
            </a:r>
            <a:r>
              <a:rPr lang="da-DK" altLang="da-DK" sz="1200" dirty="0">
                <a:solidFill>
                  <a:schemeClr val="bg1"/>
                </a:solidFill>
              </a:rPr>
              <a:t> 14</a:t>
            </a:r>
            <a:br>
              <a:rPr lang="da-DK" altLang="da-DK" sz="1200" dirty="0">
                <a:solidFill>
                  <a:schemeClr val="bg1"/>
                </a:solidFill>
              </a:rPr>
            </a:br>
            <a:endParaRPr lang="da-DK" altLang="da-DK" sz="1200" dirty="0">
              <a:solidFill>
                <a:schemeClr val="bg1"/>
              </a:solidFill>
            </a:endParaRPr>
          </a:p>
        </p:txBody>
      </p:sp>
      <p:pic>
        <p:nvPicPr>
          <p:cNvPr id="2" name="Billede 1">
            <a:extLst>
              <a:ext uri="{FF2B5EF4-FFF2-40B4-BE49-F238E27FC236}">
                <a16:creationId xmlns:a16="http://schemas.microsoft.com/office/drawing/2014/main" id="{FCDBF113-4FF6-7745-F258-4D9C7FE70A5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1021" y="4617770"/>
            <a:ext cx="1866900" cy="285750"/>
          </a:xfrm>
          <a:prstGeom prst="rect">
            <a:avLst/>
          </a:prstGeom>
          <a:noFill/>
          <a:ln>
            <a:noFill/>
          </a:ln>
        </p:spPr>
      </p:pic>
      <p:sp>
        <p:nvSpPr>
          <p:cNvPr id="3" name="Rektangel 2">
            <a:extLst>
              <a:ext uri="{FF2B5EF4-FFF2-40B4-BE49-F238E27FC236}">
                <a16:creationId xmlns:a16="http://schemas.microsoft.com/office/drawing/2014/main" id="{2DE2D0A3-B600-18E8-5E82-D999124D2C0B}"/>
              </a:ext>
            </a:extLst>
          </p:cNvPr>
          <p:cNvSpPr/>
          <p:nvPr/>
        </p:nvSpPr>
        <p:spPr bwMode="auto">
          <a:xfrm>
            <a:off x="6764942" y="4377790"/>
            <a:ext cx="2379058" cy="765709"/>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36000" tIns="45720" rIns="36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a-DK" sz="900" b="0" i="0" u="none" strike="noStrike" cap="none" normalizeH="0" baseline="0" dirty="0">
              <a:ln>
                <a:noFill/>
              </a:ln>
              <a:solidFill>
                <a:srgbClr val="000000"/>
              </a:solidFill>
              <a:effectLst/>
              <a:latin typeface="Verdana" pitchFamily="34" charset="0"/>
              <a:ea typeface="Verdana" pitchFamily="34" charset="0"/>
              <a:cs typeface="Verdana" pitchFamily="34" charset="0"/>
            </a:endParaRPr>
          </a:p>
        </p:txBody>
      </p:sp>
      <p:pic>
        <p:nvPicPr>
          <p:cNvPr id="4" name="Billede 3">
            <a:extLst>
              <a:ext uri="{FF2B5EF4-FFF2-40B4-BE49-F238E27FC236}">
                <a16:creationId xmlns:a16="http://schemas.microsoft.com/office/drawing/2014/main" id="{A4BC0431-7A70-D31E-4D15-C06FA624DD5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77100" y="4637872"/>
            <a:ext cx="1866900" cy="285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8D5F1-55E4-3779-328F-6146BED38674}"/>
              </a:ext>
            </a:extLst>
          </p:cNvPr>
          <p:cNvSpPr>
            <a:spLocks noGrp="1"/>
          </p:cNvSpPr>
          <p:nvPr>
            <p:ph type="title"/>
          </p:nvPr>
        </p:nvSpPr>
        <p:spPr/>
        <p:txBody>
          <a:bodyPr/>
          <a:lstStyle/>
          <a:p>
            <a:r>
              <a:rPr lang="en-US" sz="2200" dirty="0"/>
              <a:t>Complaint Handling (Article 14.5)</a:t>
            </a:r>
            <a:endParaRPr lang="en-DK" sz="2200" dirty="0"/>
          </a:p>
        </p:txBody>
      </p:sp>
      <p:sp>
        <p:nvSpPr>
          <p:cNvPr id="3" name="Content Placeholder 2">
            <a:extLst>
              <a:ext uri="{FF2B5EF4-FFF2-40B4-BE49-F238E27FC236}">
                <a16:creationId xmlns:a16="http://schemas.microsoft.com/office/drawing/2014/main" id="{4DEF14E7-A3EA-83CB-227B-32ACA52CA088}"/>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4. </a:t>
            </a:r>
            <a:r>
              <a:rPr lang="en-US" sz="1400" b="1" kern="100" dirty="0">
                <a:solidFill>
                  <a:schemeClr val="bg2"/>
                </a:solidFill>
                <a:latin typeface="Aptos" panose="020B0004020202020204" pitchFamily="34" charset="0"/>
                <a:cs typeface="Times New Roman" panose="02020603050405020304" pitchFamily="18" charset="0"/>
              </a:rPr>
              <a:t>Complaint Handling</a:t>
            </a:r>
            <a:endParaRPr lang="en-DK" sz="1400" b="1" kern="100" dirty="0">
              <a:solidFill>
                <a:schemeClr val="bg2"/>
              </a:solidFill>
              <a:latin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If you receive complaints or reports from healthcare professionals, users, etc., about a suspected incident related to a device you distribute, you must immediately forward this information to the manufacturer.</a:t>
            </a:r>
          </a:p>
          <a:p>
            <a:pPr marL="342900" lvl="0" indent="-342900">
              <a:buSzPts val="1000"/>
              <a:buFont typeface="Symbol" pitchFamily="2" charset="2"/>
              <a:buChar char=""/>
              <a:tabLst>
                <a:tab pos="457200" algn="l"/>
              </a:tabLst>
            </a:pPr>
            <a:r>
              <a:rPr lang="en-US" sz="1400" kern="100" dirty="0">
                <a:latin typeface="Aptos" panose="020B0004020202020204" pitchFamily="34" charset="0"/>
                <a:ea typeface="Aptos" panose="020B0004020202020204" pitchFamily="34" charset="0"/>
                <a:cs typeface="Times New Roman" panose="02020603050405020304" pitchFamily="18" charset="0"/>
              </a:rPr>
              <a:t>You must keep a register of complaints, any non-conforming devices, recalls and withdrawals.</a:t>
            </a:r>
          </a:p>
          <a:p>
            <a:pPr marL="342900" lvl="0" indent="-342900">
              <a:buSzPts val="1000"/>
              <a:buFont typeface="Symbol" pitchFamily="2" charset="2"/>
              <a:buChar char=""/>
              <a:tabLst>
                <a:tab pos="457200" algn="l"/>
              </a:tabLs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You must keep the manufacturer informed regarding this monitoring and supply any information regarding this on request.</a:t>
            </a: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DK" sz="1600" dirty="0"/>
          </a:p>
        </p:txBody>
      </p:sp>
      <p:pic>
        <p:nvPicPr>
          <p:cNvPr id="5" name="Billede 4">
            <a:extLst>
              <a:ext uri="{FF2B5EF4-FFF2-40B4-BE49-F238E27FC236}">
                <a16:creationId xmlns:a16="http://schemas.microsoft.com/office/drawing/2014/main" id="{916AF7A4-2FD3-AD4F-1904-DF94F86EF119}"/>
              </a:ext>
            </a:extLst>
          </p:cNvPr>
          <p:cNvPicPr>
            <a:picLocks noChangeAspect="1"/>
          </p:cNvPicPr>
          <p:nvPr/>
        </p:nvPicPr>
        <p:blipFill>
          <a:blip r:embed="rId3"/>
          <a:stretch>
            <a:fillRect/>
          </a:stretch>
        </p:blipFill>
        <p:spPr>
          <a:xfrm>
            <a:off x="7278462" y="103654"/>
            <a:ext cx="1865538" cy="286537"/>
          </a:xfrm>
          <a:prstGeom prst="rect">
            <a:avLst/>
          </a:prstGeom>
        </p:spPr>
      </p:pic>
    </p:spTree>
    <p:extLst>
      <p:ext uri="{BB962C8B-B14F-4D97-AF65-F5344CB8AC3E}">
        <p14:creationId xmlns:p14="http://schemas.microsoft.com/office/powerpoint/2010/main" val="3036708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B106A-D525-85BB-BAE4-45F7AB3959BE}"/>
              </a:ext>
            </a:extLst>
          </p:cNvPr>
          <p:cNvSpPr>
            <a:spLocks noGrp="1"/>
          </p:cNvSpPr>
          <p:nvPr>
            <p:ph type="title"/>
          </p:nvPr>
        </p:nvSpPr>
        <p:spPr/>
        <p:txBody>
          <a:bodyPr/>
          <a:lstStyle/>
          <a:p>
            <a:r>
              <a:rPr lang="en-US" sz="2200" dirty="0"/>
              <a:t>Information sharing (Article 14.6)</a:t>
            </a:r>
          </a:p>
        </p:txBody>
      </p:sp>
      <p:sp>
        <p:nvSpPr>
          <p:cNvPr id="3" name="Content Placeholder 2">
            <a:extLst>
              <a:ext uri="{FF2B5EF4-FFF2-40B4-BE49-F238E27FC236}">
                <a16:creationId xmlns:a16="http://schemas.microsoft.com/office/drawing/2014/main" id="{C2D14F28-083B-73FA-A7A3-E9E96FC82A3D}"/>
              </a:ext>
            </a:extLst>
          </p:cNvPr>
          <p:cNvSpPr>
            <a:spLocks noGrp="1"/>
          </p:cNvSpPr>
          <p:nvPr>
            <p:ph idx="1"/>
          </p:nvPr>
        </p:nvSpPr>
        <p:spPr/>
        <p:txBody>
          <a:bodyPr/>
          <a:lstStyle/>
          <a:p>
            <a:pPr marL="0" indent="0">
              <a:buNone/>
            </a:pPr>
            <a:r>
              <a:rPr lang="en-US" sz="1400" b="1" kern="100" dirty="0">
                <a:solidFill>
                  <a:schemeClr val="bg2"/>
                </a:solidFill>
                <a:latin typeface="Aptos" panose="020B0004020202020204" pitchFamily="34" charset="0"/>
                <a:cs typeface="Times New Roman" panose="02020603050405020304" pitchFamily="18" charset="0"/>
              </a:rPr>
              <a:t>5. Information Sharing</a:t>
            </a:r>
          </a:p>
          <a:p>
            <a:pPr>
              <a:buFont typeface="Arial" panose="020B0604020202020204" pitchFamily="34" charset="0"/>
              <a:buChar char="•"/>
            </a:pPr>
            <a:r>
              <a:rPr lang="en-US" sz="1400" dirty="0">
                <a:latin typeface="Aptos" panose="020B0004020202020204" pitchFamily="34" charset="0"/>
              </a:rPr>
              <a:t>You should supply any information and documentation in your possession that is necessary to demonstrate conformity of a device to a national competent authority if it is requested.</a:t>
            </a:r>
          </a:p>
          <a:p>
            <a:pPr>
              <a:buFont typeface="Arial" panose="020B0604020202020204" pitchFamily="34" charset="0"/>
              <a:buChar char="•"/>
            </a:pPr>
            <a:r>
              <a:rPr lang="en-US" sz="1400" dirty="0">
                <a:latin typeface="Aptos" panose="020B0004020202020204" pitchFamily="34" charset="0"/>
              </a:rPr>
              <a:t>This can be fulfilled with the assistance of the manufacturer.</a:t>
            </a:r>
          </a:p>
          <a:p>
            <a:pPr>
              <a:buFont typeface="Arial" panose="020B0604020202020204" pitchFamily="34" charset="0"/>
              <a:buChar char="•"/>
            </a:pPr>
            <a:r>
              <a:rPr lang="en-US" sz="1400" dirty="0">
                <a:latin typeface="Aptos" panose="020B0004020202020204" pitchFamily="34" charset="0"/>
              </a:rPr>
              <a:t>You must cooperate with national competent authorities to eliminate risks posed by devices that you distribute.</a:t>
            </a:r>
          </a:p>
          <a:p>
            <a:pPr>
              <a:buFont typeface="Arial" panose="020B0604020202020204" pitchFamily="34" charset="0"/>
              <a:buChar char="•"/>
            </a:pPr>
            <a:r>
              <a:rPr lang="en-US" sz="1400" dirty="0">
                <a:latin typeface="Aptos" panose="020B0004020202020204" pitchFamily="34" charset="0"/>
              </a:rPr>
              <a:t>National competent authorities may request access to samples.</a:t>
            </a:r>
          </a:p>
        </p:txBody>
      </p:sp>
      <p:pic>
        <p:nvPicPr>
          <p:cNvPr id="5" name="Billede 4">
            <a:extLst>
              <a:ext uri="{FF2B5EF4-FFF2-40B4-BE49-F238E27FC236}">
                <a16:creationId xmlns:a16="http://schemas.microsoft.com/office/drawing/2014/main" id="{8A95517A-131A-D0D2-B208-B61E8B5434A1}"/>
              </a:ext>
            </a:extLst>
          </p:cNvPr>
          <p:cNvPicPr>
            <a:picLocks noChangeAspect="1"/>
          </p:cNvPicPr>
          <p:nvPr/>
        </p:nvPicPr>
        <p:blipFill>
          <a:blip r:embed="rId3"/>
          <a:stretch>
            <a:fillRect/>
          </a:stretch>
        </p:blipFill>
        <p:spPr>
          <a:xfrm>
            <a:off x="7278462" y="104775"/>
            <a:ext cx="1865538" cy="286537"/>
          </a:xfrm>
          <a:prstGeom prst="rect">
            <a:avLst/>
          </a:prstGeom>
        </p:spPr>
      </p:pic>
    </p:spTree>
    <p:extLst>
      <p:ext uri="{BB962C8B-B14F-4D97-AF65-F5344CB8AC3E}">
        <p14:creationId xmlns:p14="http://schemas.microsoft.com/office/powerpoint/2010/main" val="591445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Collaboration with the </a:t>
            </a:r>
            <a:br>
              <a:rPr lang="da-DK" dirty="0"/>
            </a:br>
            <a:r>
              <a:rPr dirty="0"/>
              <a:t>Legal Manufacturer</a:t>
            </a:r>
          </a:p>
        </p:txBody>
      </p:sp>
      <p:sp>
        <p:nvSpPr>
          <p:cNvPr id="3" name="Content Placeholder 2"/>
          <p:cNvSpPr>
            <a:spLocks noGrp="1"/>
          </p:cNvSpPr>
          <p:nvPr>
            <p:ph idx="1"/>
          </p:nvPr>
        </p:nvSpPr>
        <p:spPr/>
        <p:txBody>
          <a:bodyPr>
            <a:normAutofit/>
          </a:bodyPr>
          <a:lstStyle/>
          <a:p>
            <a:pPr marL="0" indent="0">
              <a:buNone/>
            </a:pPr>
            <a:r>
              <a:rPr sz="1400" b="1" kern="100" dirty="0">
                <a:solidFill>
                  <a:schemeClr val="bg2"/>
                </a:solidFill>
                <a:latin typeface="Aptos" panose="020B0004020202020204" pitchFamily="34" charset="0"/>
                <a:cs typeface="Times New Roman" panose="02020603050405020304" pitchFamily="18" charset="0"/>
              </a:rPr>
              <a:t>How Distributors Support Compliance</a:t>
            </a:r>
            <a:r>
              <a:rPr sz="1400" b="1" dirty="0">
                <a:latin typeface="Aptos" panose="020B0004020202020204" pitchFamily="34" charset="0"/>
              </a:rPr>
              <a:t>:</a:t>
            </a:r>
            <a:endParaRPr lang="da-DK" sz="1400" b="1" dirty="0">
              <a:latin typeface="Aptos" panose="020B0004020202020204" pitchFamily="34" charset="0"/>
            </a:endParaRPr>
          </a:p>
          <a:p>
            <a:pPr marL="0" indent="0">
              <a:buNone/>
            </a:pPr>
            <a:endParaRPr sz="1300" dirty="0">
              <a:latin typeface="Aptos" panose="020B0004020202020204" pitchFamily="34" charset="0"/>
            </a:endParaRPr>
          </a:p>
          <a:p>
            <a:pPr>
              <a:buFont typeface="Arial" panose="020B0604020202020204" pitchFamily="34" charset="0"/>
              <a:buChar char="•"/>
            </a:pPr>
            <a:r>
              <a:rPr sz="1400" b="1" dirty="0">
                <a:latin typeface="Aptos" panose="020B0004020202020204" pitchFamily="34" charset="0"/>
              </a:rPr>
              <a:t>Post-Market Surveillance:</a:t>
            </a:r>
          </a:p>
          <a:p>
            <a:pPr lvl="1"/>
            <a:r>
              <a:rPr sz="1400" dirty="0">
                <a:latin typeface="Aptos" panose="020B0004020202020204" pitchFamily="34" charset="0"/>
              </a:rPr>
              <a:t>   Sharing information about device performance and safety.</a:t>
            </a:r>
          </a:p>
          <a:p>
            <a:endParaRPr sz="1400" dirty="0">
              <a:latin typeface="Aptos" panose="020B0004020202020204" pitchFamily="34" charset="0"/>
            </a:endParaRPr>
          </a:p>
          <a:p>
            <a:pPr>
              <a:buFont typeface="Arial" panose="020B0604020202020204" pitchFamily="34" charset="0"/>
              <a:buChar char="•"/>
            </a:pPr>
            <a:r>
              <a:rPr sz="1400" b="1" dirty="0">
                <a:latin typeface="Aptos" panose="020B0004020202020204" pitchFamily="34" charset="0"/>
              </a:rPr>
              <a:t>Traceability:</a:t>
            </a:r>
          </a:p>
          <a:p>
            <a:pPr lvl="1"/>
            <a:r>
              <a:rPr sz="1400" dirty="0">
                <a:latin typeface="Aptos" panose="020B0004020202020204" pitchFamily="34" charset="0"/>
              </a:rPr>
              <a:t>   Maintaining records and ensuring device history is documented.</a:t>
            </a:r>
          </a:p>
          <a:p>
            <a:endParaRPr sz="1400" dirty="0">
              <a:latin typeface="Aptos" panose="020B0004020202020204" pitchFamily="34" charset="0"/>
            </a:endParaRPr>
          </a:p>
          <a:p>
            <a:pPr>
              <a:buFont typeface="Arial" panose="020B0604020202020204" pitchFamily="34" charset="0"/>
              <a:buChar char="•"/>
            </a:pPr>
            <a:r>
              <a:rPr sz="1400" b="1" dirty="0">
                <a:latin typeface="Aptos" panose="020B0004020202020204" pitchFamily="34" charset="0"/>
              </a:rPr>
              <a:t>Incident Handling:</a:t>
            </a:r>
          </a:p>
          <a:p>
            <a:pPr lvl="1"/>
            <a:r>
              <a:rPr sz="1400" dirty="0">
                <a:latin typeface="Aptos" panose="020B0004020202020204" pitchFamily="34" charset="0"/>
              </a:rPr>
              <a:t>   Immediate reporting of serious incidents or safety concerns</a:t>
            </a:r>
            <a:r>
              <a:rPr sz="1300" dirty="0">
                <a:latin typeface="Aptos" panose="020B0004020202020204" pitchFamily="34" charset="0"/>
              </a:rPr>
              <a:t>.</a:t>
            </a:r>
          </a:p>
        </p:txBody>
      </p:sp>
      <p:pic>
        <p:nvPicPr>
          <p:cNvPr id="5" name="Billede 4">
            <a:extLst>
              <a:ext uri="{FF2B5EF4-FFF2-40B4-BE49-F238E27FC236}">
                <a16:creationId xmlns:a16="http://schemas.microsoft.com/office/drawing/2014/main" id="{37CD4449-BB97-1DF1-C010-ABACCF753445}"/>
              </a:ext>
            </a:extLst>
          </p:cNvPr>
          <p:cNvPicPr>
            <a:picLocks noChangeAspect="1"/>
          </p:cNvPicPr>
          <p:nvPr/>
        </p:nvPicPr>
        <p:blipFill>
          <a:blip r:embed="rId3"/>
          <a:stretch>
            <a:fillRect/>
          </a:stretch>
        </p:blipFill>
        <p:spPr>
          <a:xfrm>
            <a:off x="7278462" y="76760"/>
            <a:ext cx="1865538" cy="286537"/>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47EED-143E-2F56-82C6-B7B9D6309CC8}"/>
              </a:ext>
            </a:extLst>
          </p:cNvPr>
          <p:cNvSpPr>
            <a:spLocks noGrp="1"/>
          </p:cNvSpPr>
          <p:nvPr>
            <p:ph type="title"/>
          </p:nvPr>
        </p:nvSpPr>
        <p:spPr/>
        <p:txBody>
          <a:bodyPr/>
          <a:lstStyle/>
          <a:p>
            <a:r>
              <a:rPr lang="en-DK" sz="2200" kern="100" dirty="0">
                <a:latin typeface="Aptos" panose="020B0004020202020204" pitchFamily="34" charset="0"/>
                <a:ea typeface="Aptos" panose="020B0004020202020204" pitchFamily="34" charset="0"/>
                <a:cs typeface="Times New Roman" panose="02020603050405020304" pitchFamily="18" charset="0"/>
              </a:rPr>
              <a:t>Required </a:t>
            </a:r>
            <a:r>
              <a:rPr lang="da-DK" sz="2200" kern="100" dirty="0">
                <a:latin typeface="Aptos" panose="020B0004020202020204" pitchFamily="34" charset="0"/>
                <a:ea typeface="Aptos" panose="020B0004020202020204" pitchFamily="34" charset="0"/>
                <a:cs typeface="Times New Roman" panose="02020603050405020304" pitchFamily="18" charset="0"/>
              </a:rPr>
              <a:t>P</a:t>
            </a:r>
            <a:r>
              <a:rPr lang="en-DK" sz="2200" kern="100" dirty="0">
                <a:latin typeface="Aptos" panose="020B0004020202020204" pitchFamily="34" charset="0"/>
                <a:ea typeface="Aptos" panose="020B0004020202020204" pitchFamily="34" charset="0"/>
                <a:cs typeface="Times New Roman" panose="02020603050405020304" pitchFamily="18" charset="0"/>
              </a:rPr>
              <a:t>rocedures</a:t>
            </a:r>
            <a:endParaRPr lang="en-DK" sz="2200" dirty="0"/>
          </a:p>
        </p:txBody>
      </p:sp>
      <p:sp>
        <p:nvSpPr>
          <p:cNvPr id="3" name="Content Placeholder 2">
            <a:extLst>
              <a:ext uri="{FF2B5EF4-FFF2-40B4-BE49-F238E27FC236}">
                <a16:creationId xmlns:a16="http://schemas.microsoft.com/office/drawing/2014/main" id="{DF650051-71BF-72BB-39D2-830BE55B57FA}"/>
              </a:ext>
            </a:extLst>
          </p:cNvPr>
          <p:cNvSpPr>
            <a:spLocks noGrp="1"/>
          </p:cNvSpPr>
          <p:nvPr>
            <p:ph idx="1"/>
          </p:nvPr>
        </p:nvSpPr>
        <p:spPr/>
        <p:txBody>
          <a:bodyPr/>
          <a:lstStyle/>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Under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MDR (EU) 2017/745</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medical device distributors are required to establish and maintain several procedures to ensure compliance with the regulation. Below is a list of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required procedures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with practical details:</a:t>
            </a:r>
          </a:p>
          <a:p>
            <a:pPr marL="0" indent="0">
              <a:buNone/>
            </a:pPr>
            <a:r>
              <a:rPr lang="en-DK" sz="1400" b="1" kern="100" dirty="0">
                <a:solidFill>
                  <a:schemeClr val="bg2"/>
                </a:solidFill>
                <a:latin typeface="Aptos" panose="020B0004020202020204" pitchFamily="34" charset="0"/>
                <a:cs typeface="Times New Roman" panose="02020603050405020304" pitchFamily="18" charset="0"/>
              </a:rPr>
              <a:t>1. Verification of Device Compliance</a:t>
            </a: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 must establish a procedure to verify the compliance of devices before making them available on the market.</a:t>
            </a:r>
          </a:p>
          <a:p>
            <a:pPr marL="0" indent="0">
              <a:buNone/>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Key </a:t>
            </a:r>
            <a:r>
              <a:rPr lang="en-DK" sz="1400" b="1" kern="100" dirty="0">
                <a:solidFill>
                  <a:schemeClr val="bg2"/>
                </a:solidFill>
                <a:latin typeface="Aptos" panose="020B0004020202020204" pitchFamily="34" charset="0"/>
                <a:cs typeface="Times New Roman" panose="02020603050405020304" pitchFamily="18" charset="0"/>
              </a:rPr>
              <a:t>Elements</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a:t>
            </a: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Check for CE marking</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a valid Declaration of Conformity</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 and a Unique Device Identifier (UDI)</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Verify that labeling and instructions for use (IFU) comply with MDR requirements and are in the local language(s).</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Ensure the importer’s information is included (if applicable).</a:t>
            </a:r>
          </a:p>
          <a:p>
            <a:endParaRPr lang="en-DK" dirty="0"/>
          </a:p>
        </p:txBody>
      </p:sp>
      <p:pic>
        <p:nvPicPr>
          <p:cNvPr id="5" name="Billede 4">
            <a:extLst>
              <a:ext uri="{FF2B5EF4-FFF2-40B4-BE49-F238E27FC236}">
                <a16:creationId xmlns:a16="http://schemas.microsoft.com/office/drawing/2014/main" id="{5A4E6279-48BB-CC9A-92AA-1D10CCACEB81}"/>
              </a:ext>
            </a:extLst>
          </p:cNvPr>
          <p:cNvPicPr>
            <a:picLocks noChangeAspect="1"/>
          </p:cNvPicPr>
          <p:nvPr/>
        </p:nvPicPr>
        <p:blipFill>
          <a:blip r:embed="rId3"/>
          <a:stretch>
            <a:fillRect/>
          </a:stretch>
        </p:blipFill>
        <p:spPr>
          <a:xfrm>
            <a:off x="7278462" y="104775"/>
            <a:ext cx="1865538" cy="286537"/>
          </a:xfrm>
          <a:prstGeom prst="rect">
            <a:avLst/>
          </a:prstGeom>
        </p:spPr>
      </p:pic>
    </p:spTree>
    <p:extLst>
      <p:ext uri="{BB962C8B-B14F-4D97-AF65-F5344CB8AC3E}">
        <p14:creationId xmlns:p14="http://schemas.microsoft.com/office/powerpoint/2010/main" val="3306074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91822-EE60-A680-3010-67652F4C0B0E}"/>
              </a:ext>
            </a:extLst>
          </p:cNvPr>
          <p:cNvSpPr>
            <a:spLocks noGrp="1"/>
          </p:cNvSpPr>
          <p:nvPr>
            <p:ph type="title"/>
          </p:nvPr>
        </p:nvSpPr>
        <p:spPr/>
        <p:txBody>
          <a:bodyPr/>
          <a:lstStyle/>
          <a:p>
            <a:r>
              <a:rPr lang="en-DK" sz="2200" dirty="0"/>
              <a:t>Required </a:t>
            </a:r>
            <a:r>
              <a:rPr lang="da-DK" sz="2200" dirty="0"/>
              <a:t>P</a:t>
            </a:r>
            <a:r>
              <a:rPr lang="en-DK" sz="2200" dirty="0"/>
              <a:t>rocedures</a:t>
            </a:r>
          </a:p>
        </p:txBody>
      </p:sp>
      <p:sp>
        <p:nvSpPr>
          <p:cNvPr id="3" name="Content Placeholder 2">
            <a:extLst>
              <a:ext uri="{FF2B5EF4-FFF2-40B4-BE49-F238E27FC236}">
                <a16:creationId xmlns:a16="http://schemas.microsoft.com/office/drawing/2014/main" id="{1F5DDE49-EC6A-AC65-8D55-6877DE75CE5D}"/>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2. Storage and Transportation</a:t>
            </a: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 must establish procedures to ensure devices are stored and transported according to the manufacturer’s specifications.</a:t>
            </a:r>
          </a:p>
          <a:p>
            <a:pPr marL="0" indent="0">
              <a:buNone/>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Key </a:t>
            </a:r>
            <a:r>
              <a:rPr lang="en-DK" sz="1400" b="1" kern="100" dirty="0">
                <a:solidFill>
                  <a:schemeClr val="bg2"/>
                </a:solidFill>
                <a:latin typeface="Aptos" panose="020B0004020202020204" pitchFamily="34" charset="0"/>
                <a:cs typeface="Times New Roman" panose="02020603050405020304" pitchFamily="18" charset="0"/>
              </a:rPr>
              <a:t>Elements</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a:t>
            </a: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Maintain environmental controls (</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i.e.</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temperature, humidity) </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when this is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required by the manufacturer.</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Prevent physical damage or contamination during handling and storage.</a:t>
            </a:r>
          </a:p>
          <a:p>
            <a:endParaRPr lang="en-DK" sz="1400" dirty="0"/>
          </a:p>
        </p:txBody>
      </p:sp>
      <p:sp>
        <p:nvSpPr>
          <p:cNvPr id="4" name="Content Placeholder 2">
            <a:extLst>
              <a:ext uri="{FF2B5EF4-FFF2-40B4-BE49-F238E27FC236}">
                <a16:creationId xmlns:a16="http://schemas.microsoft.com/office/drawing/2014/main" id="{0BAFC280-BF70-3A95-8F29-92C9D2051DE8}"/>
              </a:ext>
            </a:extLst>
          </p:cNvPr>
          <p:cNvSpPr txBox="1">
            <a:spLocks/>
          </p:cNvSpPr>
          <p:nvPr/>
        </p:nvSpPr>
        <p:spPr bwMode="auto">
          <a:xfrm>
            <a:off x="283369" y="3035783"/>
            <a:ext cx="8577262" cy="192555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66700" indent="-266700" algn="l" rtl="0" fontAlgn="base">
              <a:spcBef>
                <a:spcPct val="20000"/>
              </a:spcBef>
              <a:spcAft>
                <a:spcPct val="20000"/>
              </a:spcAft>
              <a:buClr>
                <a:srgbClr val="C00000"/>
              </a:buClr>
              <a:buSzPct val="70000"/>
              <a:buFont typeface="Wingdings" pitchFamily="2" charset="2"/>
              <a:buChar char="l"/>
              <a:defRPr>
                <a:solidFill>
                  <a:srgbClr val="080808"/>
                </a:solidFill>
                <a:latin typeface="+mn-lt"/>
                <a:ea typeface="+mn-ea"/>
                <a:cs typeface="+mn-cs"/>
              </a:defRPr>
            </a:lvl1pPr>
            <a:lvl2pPr marL="827088" indent="-285750" algn="l" rtl="0" fontAlgn="base">
              <a:spcBef>
                <a:spcPct val="0"/>
              </a:spcBef>
              <a:spcAft>
                <a:spcPct val="25000"/>
              </a:spcAft>
              <a:buClr>
                <a:srgbClr val="C00000"/>
              </a:buClr>
              <a:buSzPct val="75000"/>
              <a:buFont typeface="Symbol" pitchFamily="18" charset="2"/>
              <a:buChar char="¾"/>
              <a:defRPr sz="1600">
                <a:solidFill>
                  <a:srgbClr val="080808"/>
                </a:solidFill>
                <a:latin typeface="+mn-lt"/>
              </a:defRPr>
            </a:lvl2pPr>
            <a:lvl3pPr marL="1235075" indent="-228600" algn="l" rtl="0" fontAlgn="base">
              <a:spcBef>
                <a:spcPct val="40000"/>
              </a:spcBef>
              <a:spcAft>
                <a:spcPct val="40000"/>
              </a:spcAft>
              <a:buClr>
                <a:schemeClr val="tx1"/>
              </a:buClr>
              <a:buSzPct val="50000"/>
              <a:buFont typeface="Wingdings" pitchFamily="2" charset="2"/>
              <a:buChar char="l"/>
              <a:defRPr sz="1400">
                <a:solidFill>
                  <a:srgbClr val="080808"/>
                </a:solidFill>
                <a:latin typeface="+mn-lt"/>
              </a:defRPr>
            </a:lvl3pPr>
            <a:lvl4pPr marL="1643063" indent="-228600" algn="l" rtl="0" fontAlgn="base">
              <a:spcBef>
                <a:spcPct val="40000"/>
              </a:spcBef>
              <a:spcAft>
                <a:spcPct val="40000"/>
              </a:spcAft>
              <a:buClr>
                <a:schemeClr val="tx1"/>
              </a:buClr>
              <a:buSzPct val="80000"/>
              <a:buChar char="–"/>
              <a:defRPr sz="1200">
                <a:solidFill>
                  <a:srgbClr val="080808"/>
                </a:solidFill>
                <a:latin typeface="+mn-lt"/>
              </a:defRPr>
            </a:lvl4pPr>
            <a:lvl5pPr marL="20574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5pPr>
            <a:lvl6pPr marL="25146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6pPr>
            <a:lvl7pPr marL="29718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7pPr>
            <a:lvl8pPr marL="34290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8pPr>
            <a:lvl9pPr marL="38862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9p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3. Complaint Handling</a:t>
            </a:r>
          </a:p>
          <a:p>
            <a:pPr marL="0" indent="0">
              <a:buFont typeface="Wingdings" pitchFamily="2" charset="2"/>
              <a:buNone/>
            </a:pPr>
            <a:r>
              <a:rPr lang="en-DK" sz="1400" kern="100" dirty="0">
                <a:latin typeface="Aptos" panose="020B0004020202020204" pitchFamily="34" charset="0"/>
                <a:ea typeface="Aptos" panose="020B0004020202020204" pitchFamily="34" charset="0"/>
                <a:cs typeface="Times New Roman" panose="02020603050405020304" pitchFamily="18" charset="0"/>
              </a:rPr>
              <a:t>A procedure must be in place to manage complaints about devices and communicate them to the manufacturer and other economic operators.</a:t>
            </a:r>
          </a:p>
          <a:p>
            <a:pPr marL="0" indent="0">
              <a:buFont typeface="Wingdings" pitchFamily="2" charset="2"/>
              <a:buNone/>
            </a:pPr>
            <a:r>
              <a:rPr lang="en-DK" sz="1400" b="1" kern="100" dirty="0">
                <a:latin typeface="Aptos" panose="020B0004020202020204" pitchFamily="34" charset="0"/>
                <a:ea typeface="Aptos" panose="020B0004020202020204" pitchFamily="34" charset="0"/>
                <a:cs typeface="Times New Roman" panose="02020603050405020304" pitchFamily="18" charset="0"/>
              </a:rPr>
              <a:t>Key Elements:</a:t>
            </a:r>
            <a:endParaRPr lang="en-DK" sz="1400" kern="100" dirty="0">
              <a:latin typeface="Aptos" panose="020B0004020202020204" pitchFamily="34" charset="0"/>
              <a:ea typeface="Aptos" panose="020B0004020202020204" pitchFamily="34" charset="0"/>
              <a:cs typeface="Times New Roman" panose="02020603050405020304" pitchFamily="18" charset="0"/>
            </a:endParaRPr>
          </a:p>
          <a:p>
            <a:pPr marL="342900" indent="-342900">
              <a:buSzPts val="1000"/>
              <a:buFont typeface="Symbol" pitchFamily="2" charset="2"/>
              <a:buChar char=""/>
              <a:tabLst>
                <a:tab pos="457200" algn="l"/>
              </a:tabLst>
            </a:pPr>
            <a:r>
              <a:rPr lang="en-DK" sz="1400" kern="100" dirty="0">
                <a:latin typeface="Aptos" panose="020B0004020202020204" pitchFamily="34" charset="0"/>
                <a:ea typeface="Aptos" panose="020B0004020202020204" pitchFamily="34" charset="0"/>
                <a:cs typeface="Times New Roman" panose="02020603050405020304" pitchFamily="18" charset="0"/>
              </a:rPr>
              <a:t>Log all complaints received, including product details, nature of the complaint, and actions taken.</a:t>
            </a:r>
          </a:p>
          <a:p>
            <a:pPr marL="342900" indent="-342900">
              <a:buSzPts val="1000"/>
              <a:buFont typeface="Symbol" pitchFamily="2" charset="2"/>
              <a:buChar char=""/>
              <a:tabLst>
                <a:tab pos="457200" algn="l"/>
              </a:tabLst>
            </a:pPr>
            <a:r>
              <a:rPr lang="en-DK" sz="1400" kern="100" dirty="0">
                <a:latin typeface="Aptos" panose="020B0004020202020204" pitchFamily="34" charset="0"/>
                <a:ea typeface="Aptos" panose="020B0004020202020204" pitchFamily="34" charset="0"/>
                <a:cs typeface="Times New Roman" panose="02020603050405020304" pitchFamily="18" charset="0"/>
              </a:rPr>
              <a:t>Forward complaints incl. affected product(s) to the manufacturer as required.</a:t>
            </a:r>
          </a:p>
          <a:p>
            <a:endParaRPr lang="en-DK" sz="1400" kern="0" dirty="0"/>
          </a:p>
        </p:txBody>
      </p:sp>
      <p:pic>
        <p:nvPicPr>
          <p:cNvPr id="6" name="Billede 5">
            <a:extLst>
              <a:ext uri="{FF2B5EF4-FFF2-40B4-BE49-F238E27FC236}">
                <a16:creationId xmlns:a16="http://schemas.microsoft.com/office/drawing/2014/main" id="{38C37AF8-DAD3-1E24-4B74-F32A94E2C00C}"/>
              </a:ext>
            </a:extLst>
          </p:cNvPr>
          <p:cNvPicPr>
            <a:picLocks noChangeAspect="1"/>
          </p:cNvPicPr>
          <p:nvPr/>
        </p:nvPicPr>
        <p:blipFill>
          <a:blip r:embed="rId3"/>
          <a:stretch>
            <a:fillRect/>
          </a:stretch>
        </p:blipFill>
        <p:spPr>
          <a:xfrm>
            <a:off x="7278462" y="105178"/>
            <a:ext cx="1865538" cy="286537"/>
          </a:xfrm>
          <a:prstGeom prst="rect">
            <a:avLst/>
          </a:prstGeom>
        </p:spPr>
      </p:pic>
    </p:spTree>
    <p:extLst>
      <p:ext uri="{BB962C8B-B14F-4D97-AF65-F5344CB8AC3E}">
        <p14:creationId xmlns:p14="http://schemas.microsoft.com/office/powerpoint/2010/main" val="2338104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7E7CE-ECC9-1C29-6A08-2BC650B066F2}"/>
              </a:ext>
            </a:extLst>
          </p:cNvPr>
          <p:cNvSpPr>
            <a:spLocks noGrp="1"/>
          </p:cNvSpPr>
          <p:nvPr>
            <p:ph type="title"/>
          </p:nvPr>
        </p:nvSpPr>
        <p:spPr/>
        <p:txBody>
          <a:bodyPr/>
          <a:lstStyle/>
          <a:p>
            <a:r>
              <a:rPr lang="en-DK" sz="2200" dirty="0"/>
              <a:t>Required </a:t>
            </a:r>
            <a:r>
              <a:rPr lang="da-DK" sz="2200" dirty="0"/>
              <a:t>P</a:t>
            </a:r>
            <a:r>
              <a:rPr lang="en-DK" sz="2200" dirty="0"/>
              <a:t>rocedures</a:t>
            </a:r>
          </a:p>
        </p:txBody>
      </p:sp>
      <p:sp>
        <p:nvSpPr>
          <p:cNvPr id="3" name="Content Placeholder 2">
            <a:extLst>
              <a:ext uri="{FF2B5EF4-FFF2-40B4-BE49-F238E27FC236}">
                <a16:creationId xmlns:a16="http://schemas.microsoft.com/office/drawing/2014/main" id="{97395933-90F7-6F6F-DD94-61C99E34ACE6}"/>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4. Handling of Non-Conforming Devices</a:t>
            </a: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 must have a procedure for dealing with devices that are suspected to be non-compliant.</a:t>
            </a:r>
          </a:p>
          <a:p>
            <a:pPr marL="0" indent="0">
              <a:buNone/>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Key Elements:</a:t>
            </a: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Quarantine non-conforming devices to prevent distribution.</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Notify the manufacturer, authorized representative, importer, and competent authorities if needed.</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Support corrective actions, such as recalls.</a:t>
            </a:r>
          </a:p>
          <a:p>
            <a:endParaRPr lang="en-DK" sz="1400" dirty="0"/>
          </a:p>
        </p:txBody>
      </p:sp>
      <p:sp>
        <p:nvSpPr>
          <p:cNvPr id="4" name="Content Placeholder 2">
            <a:extLst>
              <a:ext uri="{FF2B5EF4-FFF2-40B4-BE49-F238E27FC236}">
                <a16:creationId xmlns:a16="http://schemas.microsoft.com/office/drawing/2014/main" id="{8A3D89C0-8A0B-A7D3-2D56-4650932E3C9D}"/>
              </a:ext>
            </a:extLst>
          </p:cNvPr>
          <p:cNvSpPr txBox="1">
            <a:spLocks/>
          </p:cNvSpPr>
          <p:nvPr/>
        </p:nvSpPr>
        <p:spPr bwMode="auto">
          <a:xfrm>
            <a:off x="347663" y="2858340"/>
            <a:ext cx="8577262" cy="218038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66700" indent="-266700" algn="l" rtl="0" fontAlgn="base">
              <a:spcBef>
                <a:spcPct val="20000"/>
              </a:spcBef>
              <a:spcAft>
                <a:spcPct val="20000"/>
              </a:spcAft>
              <a:buClr>
                <a:srgbClr val="C00000"/>
              </a:buClr>
              <a:buSzPct val="70000"/>
              <a:buFont typeface="Wingdings" pitchFamily="2" charset="2"/>
              <a:buChar char="l"/>
              <a:defRPr>
                <a:solidFill>
                  <a:srgbClr val="080808"/>
                </a:solidFill>
                <a:latin typeface="+mn-lt"/>
                <a:ea typeface="+mn-ea"/>
                <a:cs typeface="+mn-cs"/>
              </a:defRPr>
            </a:lvl1pPr>
            <a:lvl2pPr marL="827088" indent="-285750" algn="l" rtl="0" fontAlgn="base">
              <a:spcBef>
                <a:spcPct val="0"/>
              </a:spcBef>
              <a:spcAft>
                <a:spcPct val="25000"/>
              </a:spcAft>
              <a:buClr>
                <a:srgbClr val="C00000"/>
              </a:buClr>
              <a:buSzPct val="75000"/>
              <a:buFont typeface="Symbol" pitchFamily="18" charset="2"/>
              <a:buChar char="¾"/>
              <a:defRPr sz="1600">
                <a:solidFill>
                  <a:srgbClr val="080808"/>
                </a:solidFill>
                <a:latin typeface="+mn-lt"/>
              </a:defRPr>
            </a:lvl2pPr>
            <a:lvl3pPr marL="1235075" indent="-228600" algn="l" rtl="0" fontAlgn="base">
              <a:spcBef>
                <a:spcPct val="40000"/>
              </a:spcBef>
              <a:spcAft>
                <a:spcPct val="40000"/>
              </a:spcAft>
              <a:buClr>
                <a:schemeClr val="tx1"/>
              </a:buClr>
              <a:buSzPct val="50000"/>
              <a:buFont typeface="Wingdings" pitchFamily="2" charset="2"/>
              <a:buChar char="l"/>
              <a:defRPr sz="1400">
                <a:solidFill>
                  <a:srgbClr val="080808"/>
                </a:solidFill>
                <a:latin typeface="+mn-lt"/>
              </a:defRPr>
            </a:lvl3pPr>
            <a:lvl4pPr marL="1643063" indent="-228600" algn="l" rtl="0" fontAlgn="base">
              <a:spcBef>
                <a:spcPct val="40000"/>
              </a:spcBef>
              <a:spcAft>
                <a:spcPct val="40000"/>
              </a:spcAft>
              <a:buClr>
                <a:schemeClr val="tx1"/>
              </a:buClr>
              <a:buSzPct val="80000"/>
              <a:buChar char="–"/>
              <a:defRPr sz="1200">
                <a:solidFill>
                  <a:srgbClr val="080808"/>
                </a:solidFill>
                <a:latin typeface="+mn-lt"/>
              </a:defRPr>
            </a:lvl4pPr>
            <a:lvl5pPr marL="20574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5pPr>
            <a:lvl6pPr marL="25146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6pPr>
            <a:lvl7pPr marL="29718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7pPr>
            <a:lvl8pPr marL="34290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8pPr>
            <a:lvl9pPr marL="38862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9p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5. Recall and Field Safety Corrective Actions (FSCAs)</a:t>
            </a:r>
          </a:p>
          <a:p>
            <a:pPr marL="0" indent="0">
              <a:buFont typeface="Wingdings" pitchFamily="2" charset="2"/>
              <a:buNone/>
            </a:pPr>
            <a:r>
              <a:rPr lang="en-DK" sz="1400" kern="100" dirty="0">
                <a:latin typeface="Aptos" panose="020B0004020202020204" pitchFamily="34" charset="0"/>
                <a:ea typeface="Aptos" panose="020B0004020202020204" pitchFamily="34" charset="0"/>
                <a:cs typeface="Times New Roman" panose="02020603050405020304" pitchFamily="18" charset="0"/>
              </a:rPr>
              <a:t>Procedures must outline how to handle and support recalls and corrective actions initiated by the manufacturer or authorities.</a:t>
            </a:r>
          </a:p>
          <a:p>
            <a:pPr marL="0" indent="0">
              <a:buFont typeface="Wingdings" pitchFamily="2" charset="2"/>
              <a:buNone/>
            </a:pPr>
            <a:r>
              <a:rPr lang="en-DK" sz="1400" b="1" kern="100" dirty="0">
                <a:latin typeface="Aptos" panose="020B0004020202020204" pitchFamily="34" charset="0"/>
                <a:ea typeface="Aptos" panose="020B0004020202020204" pitchFamily="34" charset="0"/>
                <a:cs typeface="Times New Roman" panose="02020603050405020304" pitchFamily="18" charset="0"/>
              </a:rPr>
              <a:t>Key Elements:</a:t>
            </a:r>
            <a:endParaRPr lang="en-DK" sz="1400" kern="100" dirty="0">
              <a:latin typeface="Aptos" panose="020B0004020202020204" pitchFamily="34" charset="0"/>
              <a:ea typeface="Aptos" panose="020B0004020202020204" pitchFamily="34" charset="0"/>
              <a:cs typeface="Times New Roman" panose="02020603050405020304" pitchFamily="18" charset="0"/>
            </a:endParaRPr>
          </a:p>
          <a:p>
            <a:pPr marL="342900" indent="-342900">
              <a:buSzPts val="1000"/>
              <a:buFont typeface="Symbol" pitchFamily="2" charset="2"/>
              <a:buChar char=""/>
              <a:tabLst>
                <a:tab pos="457200" algn="l"/>
              </a:tabLst>
            </a:pPr>
            <a:r>
              <a:rPr lang="en-DK" sz="1400" kern="100" dirty="0">
                <a:latin typeface="Aptos" panose="020B0004020202020204" pitchFamily="34" charset="0"/>
                <a:ea typeface="Aptos" panose="020B0004020202020204" pitchFamily="34" charset="0"/>
                <a:cs typeface="Times New Roman" panose="02020603050405020304" pitchFamily="18" charset="0"/>
              </a:rPr>
              <a:t>Notify customers of recalls promptly.</a:t>
            </a:r>
          </a:p>
          <a:p>
            <a:pPr marL="342900" indent="-342900">
              <a:buSzPts val="1000"/>
              <a:buFont typeface="Symbol" pitchFamily="2" charset="2"/>
              <a:buChar char=""/>
              <a:tabLst>
                <a:tab pos="457200" algn="l"/>
              </a:tabLst>
            </a:pPr>
            <a:r>
              <a:rPr lang="en-DK" sz="1400" kern="100" dirty="0">
                <a:latin typeface="Aptos" panose="020B0004020202020204" pitchFamily="34" charset="0"/>
                <a:ea typeface="Aptos" panose="020B0004020202020204" pitchFamily="34" charset="0"/>
                <a:cs typeface="Times New Roman" panose="02020603050405020304" pitchFamily="18" charset="0"/>
              </a:rPr>
              <a:t>Track and document the return or removal of recalled devices.</a:t>
            </a:r>
          </a:p>
          <a:p>
            <a:pPr marL="342900" indent="-342900">
              <a:buSzPts val="1000"/>
              <a:buFont typeface="Symbol" pitchFamily="2" charset="2"/>
              <a:buChar char=""/>
              <a:tabLst>
                <a:tab pos="457200" algn="l"/>
              </a:tabLst>
            </a:pPr>
            <a:r>
              <a:rPr lang="en-DK" sz="1400" kern="100" dirty="0">
                <a:latin typeface="Aptos" panose="020B0004020202020204" pitchFamily="34" charset="0"/>
                <a:ea typeface="Aptos" panose="020B0004020202020204" pitchFamily="34" charset="0"/>
                <a:cs typeface="Times New Roman" panose="02020603050405020304" pitchFamily="18" charset="0"/>
              </a:rPr>
              <a:t>Cooperate with the manufacturer and competent authorities during the process.</a:t>
            </a:r>
          </a:p>
          <a:p>
            <a:endParaRPr lang="en-DK" sz="1400" kern="0" dirty="0"/>
          </a:p>
        </p:txBody>
      </p:sp>
      <p:pic>
        <p:nvPicPr>
          <p:cNvPr id="6" name="Billede 5">
            <a:extLst>
              <a:ext uri="{FF2B5EF4-FFF2-40B4-BE49-F238E27FC236}">
                <a16:creationId xmlns:a16="http://schemas.microsoft.com/office/drawing/2014/main" id="{0631968A-6120-37C5-4677-ABE1FE591C37}"/>
              </a:ext>
            </a:extLst>
          </p:cNvPr>
          <p:cNvPicPr>
            <a:picLocks noChangeAspect="1"/>
          </p:cNvPicPr>
          <p:nvPr/>
        </p:nvPicPr>
        <p:blipFill>
          <a:blip r:embed="rId2"/>
          <a:stretch>
            <a:fillRect/>
          </a:stretch>
        </p:blipFill>
        <p:spPr>
          <a:xfrm>
            <a:off x="7278462" y="148478"/>
            <a:ext cx="1865538" cy="286537"/>
          </a:xfrm>
          <a:prstGeom prst="rect">
            <a:avLst/>
          </a:prstGeom>
        </p:spPr>
      </p:pic>
    </p:spTree>
    <p:extLst>
      <p:ext uri="{BB962C8B-B14F-4D97-AF65-F5344CB8AC3E}">
        <p14:creationId xmlns:p14="http://schemas.microsoft.com/office/powerpoint/2010/main" val="1714942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7EF8-8B3C-DCB0-4DA5-9612F22CE1AD}"/>
              </a:ext>
            </a:extLst>
          </p:cNvPr>
          <p:cNvSpPr>
            <a:spLocks noGrp="1"/>
          </p:cNvSpPr>
          <p:nvPr>
            <p:ph type="title"/>
          </p:nvPr>
        </p:nvSpPr>
        <p:spPr/>
        <p:txBody>
          <a:bodyPr/>
          <a:lstStyle/>
          <a:p>
            <a:r>
              <a:rPr lang="en-DK" sz="2200" dirty="0"/>
              <a:t>Required </a:t>
            </a:r>
            <a:r>
              <a:rPr lang="da-DK" sz="2200" dirty="0"/>
              <a:t>P</a:t>
            </a:r>
            <a:r>
              <a:rPr lang="en-DK" sz="2200" dirty="0"/>
              <a:t>rocedures</a:t>
            </a:r>
          </a:p>
        </p:txBody>
      </p:sp>
      <p:sp>
        <p:nvSpPr>
          <p:cNvPr id="3" name="Content Placeholder 2">
            <a:extLst>
              <a:ext uri="{FF2B5EF4-FFF2-40B4-BE49-F238E27FC236}">
                <a16:creationId xmlns:a16="http://schemas.microsoft.com/office/drawing/2014/main" id="{2C854518-F50F-7275-C9E6-B6ADD286F09D}"/>
              </a:ext>
            </a:extLst>
          </p:cNvPr>
          <p:cNvSpPr>
            <a:spLocks noGrp="1"/>
          </p:cNvSpPr>
          <p:nvPr>
            <p:ph idx="1"/>
          </p:nvPr>
        </p:nvSpPr>
        <p:spPr/>
        <p:txBody>
          <a:bodyPr/>
          <a:lstStyle/>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6. Traceability and Record Keeping</a:t>
            </a:r>
            <a:endParaRPr lang="en-DK" sz="14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 must establish procedures to ensure traceability of devices and maintain records.</a:t>
            </a:r>
          </a:p>
          <a:p>
            <a:pPr marL="0" indent="0">
              <a:buNone/>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Key Elements:</a:t>
            </a: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Record all economic operators in the supply chain (manufacturer, importer, other distributors).</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Maintain records of devices supplied (including batch/serial numbers, where applicable) for at least </a:t>
            </a:r>
            <a:br>
              <a:rPr lang="da-DK" sz="1400" kern="100" dirty="0">
                <a:effectLst/>
                <a:latin typeface="Aptos" panose="020B0004020202020204" pitchFamily="34" charset="0"/>
                <a:ea typeface="Aptos" panose="020B0004020202020204" pitchFamily="34" charset="0"/>
                <a:cs typeface="Times New Roman" panose="02020603050405020304" pitchFamily="18" charset="0"/>
              </a:rPr>
            </a:br>
            <a:r>
              <a:rPr lang="en-DK" sz="1400" kern="100" dirty="0">
                <a:effectLst/>
                <a:latin typeface="Aptos" panose="020B0004020202020204" pitchFamily="34" charset="0"/>
                <a:ea typeface="Aptos" panose="020B0004020202020204" pitchFamily="34" charset="0"/>
                <a:cs typeface="Times New Roman" panose="02020603050405020304" pitchFamily="18" charset="0"/>
              </a:rPr>
              <a:t>10 years (15 years for implantable devices).</a:t>
            </a:r>
          </a:p>
          <a:p>
            <a:endParaRPr lang="en-DK" sz="1400" dirty="0"/>
          </a:p>
        </p:txBody>
      </p:sp>
      <p:sp>
        <p:nvSpPr>
          <p:cNvPr id="4" name="Content Placeholder 2">
            <a:extLst>
              <a:ext uri="{FF2B5EF4-FFF2-40B4-BE49-F238E27FC236}">
                <a16:creationId xmlns:a16="http://schemas.microsoft.com/office/drawing/2014/main" id="{BCB9A7AF-7E42-3093-28B3-4EE1823206BB}"/>
              </a:ext>
            </a:extLst>
          </p:cNvPr>
          <p:cNvSpPr txBox="1">
            <a:spLocks/>
          </p:cNvSpPr>
          <p:nvPr/>
        </p:nvSpPr>
        <p:spPr bwMode="auto">
          <a:xfrm>
            <a:off x="347663" y="3013297"/>
            <a:ext cx="8577262" cy="19480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66700" indent="-266700" algn="l" rtl="0" fontAlgn="base">
              <a:spcBef>
                <a:spcPct val="20000"/>
              </a:spcBef>
              <a:spcAft>
                <a:spcPct val="20000"/>
              </a:spcAft>
              <a:buClr>
                <a:srgbClr val="C00000"/>
              </a:buClr>
              <a:buSzPct val="70000"/>
              <a:buFont typeface="Wingdings" pitchFamily="2" charset="2"/>
              <a:buChar char="l"/>
              <a:defRPr>
                <a:solidFill>
                  <a:srgbClr val="080808"/>
                </a:solidFill>
                <a:latin typeface="+mn-lt"/>
                <a:ea typeface="+mn-ea"/>
                <a:cs typeface="+mn-cs"/>
              </a:defRPr>
            </a:lvl1pPr>
            <a:lvl2pPr marL="827088" indent="-285750" algn="l" rtl="0" fontAlgn="base">
              <a:spcBef>
                <a:spcPct val="0"/>
              </a:spcBef>
              <a:spcAft>
                <a:spcPct val="25000"/>
              </a:spcAft>
              <a:buClr>
                <a:srgbClr val="C00000"/>
              </a:buClr>
              <a:buSzPct val="75000"/>
              <a:buFont typeface="Symbol" pitchFamily="18" charset="2"/>
              <a:buChar char="¾"/>
              <a:defRPr sz="1600">
                <a:solidFill>
                  <a:srgbClr val="080808"/>
                </a:solidFill>
                <a:latin typeface="+mn-lt"/>
              </a:defRPr>
            </a:lvl2pPr>
            <a:lvl3pPr marL="1235075" indent="-228600" algn="l" rtl="0" fontAlgn="base">
              <a:spcBef>
                <a:spcPct val="40000"/>
              </a:spcBef>
              <a:spcAft>
                <a:spcPct val="40000"/>
              </a:spcAft>
              <a:buClr>
                <a:schemeClr val="tx1"/>
              </a:buClr>
              <a:buSzPct val="50000"/>
              <a:buFont typeface="Wingdings" pitchFamily="2" charset="2"/>
              <a:buChar char="l"/>
              <a:defRPr sz="1400">
                <a:solidFill>
                  <a:srgbClr val="080808"/>
                </a:solidFill>
                <a:latin typeface="+mn-lt"/>
              </a:defRPr>
            </a:lvl3pPr>
            <a:lvl4pPr marL="1643063" indent="-228600" algn="l" rtl="0" fontAlgn="base">
              <a:spcBef>
                <a:spcPct val="40000"/>
              </a:spcBef>
              <a:spcAft>
                <a:spcPct val="40000"/>
              </a:spcAft>
              <a:buClr>
                <a:schemeClr val="tx1"/>
              </a:buClr>
              <a:buSzPct val="80000"/>
              <a:buChar char="–"/>
              <a:defRPr sz="1200">
                <a:solidFill>
                  <a:srgbClr val="080808"/>
                </a:solidFill>
                <a:latin typeface="+mn-lt"/>
              </a:defRPr>
            </a:lvl4pPr>
            <a:lvl5pPr marL="20574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5pPr>
            <a:lvl6pPr marL="25146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6pPr>
            <a:lvl7pPr marL="29718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7pPr>
            <a:lvl8pPr marL="34290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8pPr>
            <a:lvl9pPr marL="38862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9pPr>
          </a:lstStyle>
          <a:p>
            <a:pPr marL="0" indent="0">
              <a:buFont typeface="Wingdings" pitchFamily="2" charset="2"/>
              <a:buNone/>
            </a:pPr>
            <a:r>
              <a:rPr lang="en-DK" sz="1400" b="1" kern="100" dirty="0">
                <a:solidFill>
                  <a:schemeClr val="bg2"/>
                </a:solidFill>
                <a:latin typeface="Aptos" panose="020B0004020202020204" pitchFamily="34" charset="0"/>
                <a:ea typeface="Aptos" panose="020B0004020202020204" pitchFamily="34" charset="0"/>
                <a:cs typeface="Times New Roman" panose="02020603050405020304" pitchFamily="18" charset="0"/>
              </a:rPr>
              <a:t>7. Post-Market Surveillance (PMS)</a:t>
            </a:r>
            <a:endParaRPr lang="en-DK" sz="1400" kern="100" dirty="0">
              <a:solidFill>
                <a:schemeClr val="bg2"/>
              </a:solidFill>
              <a:latin typeface="Aptos" panose="020B0004020202020204" pitchFamily="34" charset="0"/>
              <a:ea typeface="Aptos" panose="020B0004020202020204" pitchFamily="34" charset="0"/>
              <a:cs typeface="Times New Roman" panose="02020603050405020304" pitchFamily="18" charset="0"/>
            </a:endParaRPr>
          </a:p>
          <a:p>
            <a:pPr marL="0" indent="0">
              <a:buFont typeface="Wingdings" pitchFamily="2" charset="2"/>
              <a:buNone/>
            </a:pPr>
            <a:r>
              <a:rPr lang="en-DK" sz="1400" kern="100" dirty="0">
                <a:latin typeface="Aptos" panose="020B0004020202020204" pitchFamily="34" charset="0"/>
                <a:ea typeface="Aptos" panose="020B0004020202020204" pitchFamily="34" charset="0"/>
                <a:cs typeface="Times New Roman" panose="02020603050405020304" pitchFamily="18" charset="0"/>
              </a:rPr>
              <a:t>Distributors must contribute to the manufacturer’s post-market surveillance by forwarding feedback or reports of adverse events.</a:t>
            </a:r>
          </a:p>
          <a:p>
            <a:pPr marL="0" indent="0">
              <a:buFont typeface="Wingdings" pitchFamily="2" charset="2"/>
              <a:buNone/>
            </a:pPr>
            <a:r>
              <a:rPr lang="en-DK" sz="1400" b="1" kern="100" dirty="0">
                <a:latin typeface="Aptos" panose="020B0004020202020204" pitchFamily="34" charset="0"/>
                <a:ea typeface="Aptos" panose="020B0004020202020204" pitchFamily="34" charset="0"/>
                <a:cs typeface="Times New Roman" panose="02020603050405020304" pitchFamily="18" charset="0"/>
              </a:rPr>
              <a:t>Key Elements:</a:t>
            </a:r>
            <a:endParaRPr lang="en-DK" sz="1400" kern="100" dirty="0">
              <a:latin typeface="Aptos" panose="020B0004020202020204" pitchFamily="34" charset="0"/>
              <a:ea typeface="Aptos" panose="020B0004020202020204" pitchFamily="34" charset="0"/>
              <a:cs typeface="Times New Roman" panose="02020603050405020304" pitchFamily="18" charset="0"/>
            </a:endParaRPr>
          </a:p>
          <a:p>
            <a:pPr marL="342900" indent="-342900">
              <a:buSzPts val="1000"/>
              <a:buFont typeface="Symbol" pitchFamily="2" charset="2"/>
              <a:buChar char=""/>
              <a:tabLst>
                <a:tab pos="457200" algn="l"/>
              </a:tabLst>
            </a:pPr>
            <a:r>
              <a:rPr lang="en-DK" sz="1400" kern="100" dirty="0">
                <a:latin typeface="Aptos" panose="020B0004020202020204" pitchFamily="34" charset="0"/>
                <a:ea typeface="Aptos" panose="020B0004020202020204" pitchFamily="34" charset="0"/>
                <a:cs typeface="Times New Roman" panose="02020603050405020304" pitchFamily="18" charset="0"/>
              </a:rPr>
              <a:t>Establish a feedback loop for device performance and safety.</a:t>
            </a:r>
          </a:p>
          <a:p>
            <a:pPr marL="342900" indent="-342900">
              <a:buSzPts val="1000"/>
              <a:buFont typeface="Symbol" pitchFamily="2" charset="2"/>
              <a:buChar char=""/>
              <a:tabLst>
                <a:tab pos="457200" algn="l"/>
              </a:tabLst>
            </a:pPr>
            <a:r>
              <a:rPr lang="en-DK" sz="1400" kern="100" dirty="0">
                <a:latin typeface="Aptos" panose="020B0004020202020204" pitchFamily="34" charset="0"/>
                <a:ea typeface="Aptos" panose="020B0004020202020204" pitchFamily="34" charset="0"/>
                <a:cs typeface="Times New Roman" panose="02020603050405020304" pitchFamily="18" charset="0"/>
              </a:rPr>
              <a:t>Forward adverse event reports and observations to the manufacturer or importer.</a:t>
            </a:r>
          </a:p>
          <a:p>
            <a:endParaRPr lang="en-DK" sz="1400" kern="0" dirty="0"/>
          </a:p>
        </p:txBody>
      </p:sp>
      <p:pic>
        <p:nvPicPr>
          <p:cNvPr id="6" name="Billede 5">
            <a:extLst>
              <a:ext uri="{FF2B5EF4-FFF2-40B4-BE49-F238E27FC236}">
                <a16:creationId xmlns:a16="http://schemas.microsoft.com/office/drawing/2014/main" id="{518A7025-0048-625C-1BF8-E38970BFC0E6}"/>
              </a:ext>
            </a:extLst>
          </p:cNvPr>
          <p:cNvPicPr>
            <a:picLocks noChangeAspect="1"/>
          </p:cNvPicPr>
          <p:nvPr/>
        </p:nvPicPr>
        <p:blipFill>
          <a:blip r:embed="rId2"/>
          <a:stretch>
            <a:fillRect/>
          </a:stretch>
        </p:blipFill>
        <p:spPr>
          <a:xfrm>
            <a:off x="7278462" y="103654"/>
            <a:ext cx="1865538" cy="286537"/>
          </a:xfrm>
          <a:prstGeom prst="rect">
            <a:avLst/>
          </a:prstGeom>
        </p:spPr>
      </p:pic>
    </p:spTree>
    <p:extLst>
      <p:ext uri="{BB962C8B-B14F-4D97-AF65-F5344CB8AC3E}">
        <p14:creationId xmlns:p14="http://schemas.microsoft.com/office/powerpoint/2010/main" val="39313436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5A6D1-2535-B3A3-E749-FC2C132679BA}"/>
              </a:ext>
            </a:extLst>
          </p:cNvPr>
          <p:cNvSpPr>
            <a:spLocks noGrp="1"/>
          </p:cNvSpPr>
          <p:nvPr>
            <p:ph type="title"/>
          </p:nvPr>
        </p:nvSpPr>
        <p:spPr/>
        <p:txBody>
          <a:bodyPr/>
          <a:lstStyle/>
          <a:p>
            <a:r>
              <a:rPr lang="en-DK" sz="2200" dirty="0"/>
              <a:t>Required </a:t>
            </a:r>
            <a:r>
              <a:rPr lang="da-DK" sz="2200" dirty="0"/>
              <a:t>P</a:t>
            </a:r>
            <a:r>
              <a:rPr lang="en-DK" sz="2200" dirty="0"/>
              <a:t>rocedures</a:t>
            </a:r>
          </a:p>
        </p:txBody>
      </p:sp>
      <p:sp>
        <p:nvSpPr>
          <p:cNvPr id="3" name="Content Placeholder 2">
            <a:extLst>
              <a:ext uri="{FF2B5EF4-FFF2-40B4-BE49-F238E27FC236}">
                <a16:creationId xmlns:a16="http://schemas.microsoft.com/office/drawing/2014/main" id="{01D2037B-BB5D-F795-E297-20028C6A3591}"/>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8. Training and Competence Management</a:t>
            </a: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 must ensure that staff involved in distribution are trained on MDR requirements.</a:t>
            </a:r>
          </a:p>
          <a:p>
            <a:pPr marL="0" indent="0">
              <a:buNone/>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Key </a:t>
            </a:r>
            <a:r>
              <a:rPr lang="en-DK" sz="1400" b="1" kern="100" dirty="0">
                <a:solidFill>
                  <a:schemeClr val="bg2"/>
                </a:solidFill>
                <a:latin typeface="Aptos" panose="020B0004020202020204" pitchFamily="34" charset="0"/>
                <a:cs typeface="Times New Roman" panose="02020603050405020304" pitchFamily="18" charset="0"/>
              </a:rPr>
              <a:t>Elements</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a:t>
            </a: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Document training sessions and attendance.</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Regularly update staff on regulatory changes and company procedures.</a:t>
            </a:r>
          </a:p>
          <a:p>
            <a:endParaRPr lang="en-DK" sz="1400" dirty="0"/>
          </a:p>
        </p:txBody>
      </p:sp>
      <p:sp>
        <p:nvSpPr>
          <p:cNvPr id="4" name="Content Placeholder 2">
            <a:extLst>
              <a:ext uri="{FF2B5EF4-FFF2-40B4-BE49-F238E27FC236}">
                <a16:creationId xmlns:a16="http://schemas.microsoft.com/office/drawing/2014/main" id="{D35430FA-B5F7-37D7-336B-4AA995D65D8C}"/>
              </a:ext>
            </a:extLst>
          </p:cNvPr>
          <p:cNvSpPr txBox="1">
            <a:spLocks/>
          </p:cNvSpPr>
          <p:nvPr/>
        </p:nvSpPr>
        <p:spPr bwMode="auto">
          <a:xfrm>
            <a:off x="347663" y="3066075"/>
            <a:ext cx="8577262" cy="16857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66700" indent="-266700" algn="l" rtl="0" fontAlgn="base">
              <a:spcBef>
                <a:spcPct val="20000"/>
              </a:spcBef>
              <a:spcAft>
                <a:spcPct val="20000"/>
              </a:spcAft>
              <a:buClr>
                <a:srgbClr val="C00000"/>
              </a:buClr>
              <a:buSzPct val="70000"/>
              <a:buFont typeface="Wingdings" pitchFamily="2" charset="2"/>
              <a:buChar char="l"/>
              <a:defRPr>
                <a:solidFill>
                  <a:srgbClr val="080808"/>
                </a:solidFill>
                <a:latin typeface="+mn-lt"/>
                <a:ea typeface="+mn-ea"/>
                <a:cs typeface="+mn-cs"/>
              </a:defRPr>
            </a:lvl1pPr>
            <a:lvl2pPr marL="827088" indent="-285750" algn="l" rtl="0" fontAlgn="base">
              <a:spcBef>
                <a:spcPct val="0"/>
              </a:spcBef>
              <a:spcAft>
                <a:spcPct val="25000"/>
              </a:spcAft>
              <a:buClr>
                <a:srgbClr val="C00000"/>
              </a:buClr>
              <a:buSzPct val="75000"/>
              <a:buFont typeface="Symbol" pitchFamily="18" charset="2"/>
              <a:buChar char="¾"/>
              <a:defRPr sz="1600">
                <a:solidFill>
                  <a:srgbClr val="080808"/>
                </a:solidFill>
                <a:latin typeface="+mn-lt"/>
              </a:defRPr>
            </a:lvl2pPr>
            <a:lvl3pPr marL="1235075" indent="-228600" algn="l" rtl="0" fontAlgn="base">
              <a:spcBef>
                <a:spcPct val="40000"/>
              </a:spcBef>
              <a:spcAft>
                <a:spcPct val="40000"/>
              </a:spcAft>
              <a:buClr>
                <a:schemeClr val="tx1"/>
              </a:buClr>
              <a:buSzPct val="50000"/>
              <a:buFont typeface="Wingdings" pitchFamily="2" charset="2"/>
              <a:buChar char="l"/>
              <a:defRPr sz="1400">
                <a:solidFill>
                  <a:srgbClr val="080808"/>
                </a:solidFill>
                <a:latin typeface="+mn-lt"/>
              </a:defRPr>
            </a:lvl3pPr>
            <a:lvl4pPr marL="1643063" indent="-228600" algn="l" rtl="0" fontAlgn="base">
              <a:spcBef>
                <a:spcPct val="40000"/>
              </a:spcBef>
              <a:spcAft>
                <a:spcPct val="40000"/>
              </a:spcAft>
              <a:buClr>
                <a:schemeClr val="tx1"/>
              </a:buClr>
              <a:buSzPct val="80000"/>
              <a:buChar char="–"/>
              <a:defRPr sz="1200">
                <a:solidFill>
                  <a:srgbClr val="080808"/>
                </a:solidFill>
                <a:latin typeface="+mn-lt"/>
              </a:defRPr>
            </a:lvl4pPr>
            <a:lvl5pPr marL="20574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5pPr>
            <a:lvl6pPr marL="25146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6pPr>
            <a:lvl7pPr marL="29718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7pPr>
            <a:lvl8pPr marL="34290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8pPr>
            <a:lvl9pPr marL="38862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9p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9. Communication with Competent Authorities</a:t>
            </a:r>
          </a:p>
          <a:p>
            <a:pPr marL="0" indent="0">
              <a:buFont typeface="Wingdings" pitchFamily="2" charset="2"/>
              <a:buNone/>
            </a:pPr>
            <a:r>
              <a:rPr lang="en-DK" sz="1400" kern="100" dirty="0">
                <a:latin typeface="Aptos" panose="020B0004020202020204" pitchFamily="34" charset="0"/>
                <a:ea typeface="Aptos" panose="020B0004020202020204" pitchFamily="34" charset="0"/>
                <a:cs typeface="Times New Roman" panose="02020603050405020304" pitchFamily="18" charset="0"/>
              </a:rPr>
              <a:t>Procedures must cover how to cooperate with authorities during audits, inspections, or investigations.</a:t>
            </a:r>
          </a:p>
          <a:p>
            <a:pPr marL="0" indent="0">
              <a:buFont typeface="Wingdings" pitchFamily="2" charset="2"/>
              <a:buNone/>
            </a:pPr>
            <a:r>
              <a:rPr lang="en-DK" sz="1400" b="1" kern="100" dirty="0">
                <a:latin typeface="Aptos" panose="020B0004020202020204" pitchFamily="34" charset="0"/>
                <a:ea typeface="Aptos" panose="020B0004020202020204" pitchFamily="34" charset="0"/>
                <a:cs typeface="Times New Roman" panose="02020603050405020304" pitchFamily="18" charset="0"/>
              </a:rPr>
              <a:t>Key Elements:</a:t>
            </a:r>
            <a:endParaRPr lang="en-DK" sz="1400" kern="100" dirty="0">
              <a:latin typeface="Aptos" panose="020B0004020202020204" pitchFamily="34" charset="0"/>
              <a:ea typeface="Aptos" panose="020B0004020202020204" pitchFamily="34" charset="0"/>
              <a:cs typeface="Times New Roman" panose="02020603050405020304" pitchFamily="18" charset="0"/>
            </a:endParaRPr>
          </a:p>
          <a:p>
            <a:pPr marL="342900" indent="-342900">
              <a:buSzPts val="1000"/>
              <a:buFont typeface="Symbol" pitchFamily="2" charset="2"/>
              <a:buChar char=""/>
              <a:tabLst>
                <a:tab pos="457200" algn="l"/>
              </a:tabLst>
            </a:pPr>
            <a:r>
              <a:rPr lang="en-DK" sz="1400" kern="100" dirty="0">
                <a:latin typeface="Aptos" panose="020B0004020202020204" pitchFamily="34" charset="0"/>
                <a:ea typeface="Aptos" panose="020B0004020202020204" pitchFamily="34" charset="0"/>
                <a:cs typeface="Times New Roman" panose="02020603050405020304" pitchFamily="18" charset="0"/>
              </a:rPr>
              <a:t>Provide requested documentation promptly (e.g., traceability, compliance records).</a:t>
            </a:r>
          </a:p>
          <a:p>
            <a:pPr marL="342900" indent="-342900">
              <a:buSzPts val="1000"/>
              <a:buFont typeface="Symbol" pitchFamily="2" charset="2"/>
              <a:buChar char=""/>
              <a:tabLst>
                <a:tab pos="457200" algn="l"/>
              </a:tabLst>
            </a:pPr>
            <a:r>
              <a:rPr lang="en-DK" sz="1400" kern="100" dirty="0">
                <a:latin typeface="Aptos" panose="020B0004020202020204" pitchFamily="34" charset="0"/>
                <a:ea typeface="Aptos" panose="020B0004020202020204" pitchFamily="34" charset="0"/>
                <a:cs typeface="Times New Roman" panose="02020603050405020304" pitchFamily="18" charset="0"/>
              </a:rPr>
              <a:t>Support incident investigations.</a:t>
            </a:r>
          </a:p>
          <a:p>
            <a:endParaRPr lang="en-DK" sz="1400" kern="0" dirty="0"/>
          </a:p>
        </p:txBody>
      </p:sp>
      <p:pic>
        <p:nvPicPr>
          <p:cNvPr id="6" name="Billede 5">
            <a:extLst>
              <a:ext uri="{FF2B5EF4-FFF2-40B4-BE49-F238E27FC236}">
                <a16:creationId xmlns:a16="http://schemas.microsoft.com/office/drawing/2014/main" id="{87874F77-05F5-6198-F2C8-E832F7F03533}"/>
              </a:ext>
            </a:extLst>
          </p:cNvPr>
          <p:cNvPicPr>
            <a:picLocks noChangeAspect="1"/>
          </p:cNvPicPr>
          <p:nvPr/>
        </p:nvPicPr>
        <p:blipFill>
          <a:blip r:embed="rId2"/>
          <a:stretch>
            <a:fillRect/>
          </a:stretch>
        </p:blipFill>
        <p:spPr>
          <a:xfrm>
            <a:off x="7278462" y="104775"/>
            <a:ext cx="1865538" cy="286537"/>
          </a:xfrm>
          <a:prstGeom prst="rect">
            <a:avLst/>
          </a:prstGeom>
        </p:spPr>
      </p:pic>
    </p:spTree>
    <p:extLst>
      <p:ext uri="{BB962C8B-B14F-4D97-AF65-F5344CB8AC3E}">
        <p14:creationId xmlns:p14="http://schemas.microsoft.com/office/powerpoint/2010/main" val="3764181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2F2E6-EE53-15B3-1C35-CA3F78086DD9}"/>
              </a:ext>
            </a:extLst>
          </p:cNvPr>
          <p:cNvSpPr>
            <a:spLocks noGrp="1"/>
          </p:cNvSpPr>
          <p:nvPr>
            <p:ph type="title"/>
          </p:nvPr>
        </p:nvSpPr>
        <p:spPr/>
        <p:txBody>
          <a:bodyPr/>
          <a:lstStyle/>
          <a:p>
            <a:r>
              <a:rPr lang="en-DK" sz="2200" dirty="0"/>
              <a:t>Required </a:t>
            </a:r>
            <a:r>
              <a:rPr lang="da-DK" sz="2200" dirty="0"/>
              <a:t>P</a:t>
            </a:r>
            <a:r>
              <a:rPr lang="en-DK" sz="2200" dirty="0"/>
              <a:t>rocedures</a:t>
            </a:r>
          </a:p>
        </p:txBody>
      </p:sp>
      <p:sp>
        <p:nvSpPr>
          <p:cNvPr id="3" name="Content Placeholder 2">
            <a:extLst>
              <a:ext uri="{FF2B5EF4-FFF2-40B4-BE49-F238E27FC236}">
                <a16:creationId xmlns:a16="http://schemas.microsoft.com/office/drawing/2014/main" id="{5BF08F0B-236A-DA02-170C-292A1E1FF369}"/>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10. UDI Management</a:t>
            </a: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Procedures should ensure that devices requiring Unique Device Identification (UDI) are properly documented and that UDI is included on the labels and in records.</a:t>
            </a:r>
          </a:p>
          <a:p>
            <a:pPr marL="0" indent="0">
              <a:buNone/>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Key Elements:</a:t>
            </a: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Verify the presence of UDI on devices.</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Record UDI details in inventory systems.</a:t>
            </a:r>
          </a:p>
          <a:p>
            <a:endParaRPr lang="en-DK" sz="1400" dirty="0"/>
          </a:p>
        </p:txBody>
      </p:sp>
      <p:sp>
        <p:nvSpPr>
          <p:cNvPr id="4" name="Content Placeholder 2">
            <a:extLst>
              <a:ext uri="{FF2B5EF4-FFF2-40B4-BE49-F238E27FC236}">
                <a16:creationId xmlns:a16="http://schemas.microsoft.com/office/drawing/2014/main" id="{294C0B16-85EE-7F58-0FB2-C4003BC6DBE1}"/>
              </a:ext>
            </a:extLst>
          </p:cNvPr>
          <p:cNvSpPr txBox="1">
            <a:spLocks/>
          </p:cNvSpPr>
          <p:nvPr/>
        </p:nvSpPr>
        <p:spPr bwMode="auto">
          <a:xfrm>
            <a:off x="363538" y="3075697"/>
            <a:ext cx="8577262" cy="19630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66700" indent="-266700" algn="l" rtl="0" fontAlgn="base">
              <a:spcBef>
                <a:spcPct val="20000"/>
              </a:spcBef>
              <a:spcAft>
                <a:spcPct val="20000"/>
              </a:spcAft>
              <a:buClr>
                <a:srgbClr val="C00000"/>
              </a:buClr>
              <a:buSzPct val="70000"/>
              <a:buFont typeface="Wingdings" pitchFamily="2" charset="2"/>
              <a:buChar char="l"/>
              <a:defRPr>
                <a:solidFill>
                  <a:srgbClr val="080808"/>
                </a:solidFill>
                <a:latin typeface="+mn-lt"/>
                <a:ea typeface="+mn-ea"/>
                <a:cs typeface="+mn-cs"/>
              </a:defRPr>
            </a:lvl1pPr>
            <a:lvl2pPr marL="827088" indent="-285750" algn="l" rtl="0" fontAlgn="base">
              <a:spcBef>
                <a:spcPct val="0"/>
              </a:spcBef>
              <a:spcAft>
                <a:spcPct val="25000"/>
              </a:spcAft>
              <a:buClr>
                <a:srgbClr val="C00000"/>
              </a:buClr>
              <a:buSzPct val="75000"/>
              <a:buFont typeface="Symbol" pitchFamily="18" charset="2"/>
              <a:buChar char="¾"/>
              <a:defRPr sz="1600">
                <a:solidFill>
                  <a:srgbClr val="080808"/>
                </a:solidFill>
                <a:latin typeface="+mn-lt"/>
              </a:defRPr>
            </a:lvl2pPr>
            <a:lvl3pPr marL="1235075" indent="-228600" algn="l" rtl="0" fontAlgn="base">
              <a:spcBef>
                <a:spcPct val="40000"/>
              </a:spcBef>
              <a:spcAft>
                <a:spcPct val="40000"/>
              </a:spcAft>
              <a:buClr>
                <a:schemeClr val="tx1"/>
              </a:buClr>
              <a:buSzPct val="50000"/>
              <a:buFont typeface="Wingdings" pitchFamily="2" charset="2"/>
              <a:buChar char="l"/>
              <a:defRPr sz="1400">
                <a:solidFill>
                  <a:srgbClr val="080808"/>
                </a:solidFill>
                <a:latin typeface="+mn-lt"/>
              </a:defRPr>
            </a:lvl3pPr>
            <a:lvl4pPr marL="1643063" indent="-228600" algn="l" rtl="0" fontAlgn="base">
              <a:spcBef>
                <a:spcPct val="40000"/>
              </a:spcBef>
              <a:spcAft>
                <a:spcPct val="40000"/>
              </a:spcAft>
              <a:buClr>
                <a:schemeClr val="tx1"/>
              </a:buClr>
              <a:buSzPct val="80000"/>
              <a:buChar char="–"/>
              <a:defRPr sz="1200">
                <a:solidFill>
                  <a:srgbClr val="080808"/>
                </a:solidFill>
                <a:latin typeface="+mn-lt"/>
              </a:defRPr>
            </a:lvl4pPr>
            <a:lvl5pPr marL="20574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5pPr>
            <a:lvl6pPr marL="25146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6pPr>
            <a:lvl7pPr marL="29718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7pPr>
            <a:lvl8pPr marL="34290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8pPr>
            <a:lvl9pPr marL="3886200" indent="-228600" algn="l" rtl="0" fontAlgn="base">
              <a:spcBef>
                <a:spcPct val="40000"/>
              </a:spcBef>
              <a:spcAft>
                <a:spcPct val="40000"/>
              </a:spcAft>
              <a:buClr>
                <a:schemeClr val="tx1"/>
              </a:buClr>
              <a:buSzPct val="65000"/>
              <a:buFont typeface="Wingdings" pitchFamily="2" charset="2"/>
              <a:buChar char="l"/>
              <a:defRPr sz="1400">
                <a:solidFill>
                  <a:srgbClr val="080808"/>
                </a:solidFill>
                <a:latin typeface="Arial" charset="0"/>
              </a:defRPr>
            </a:lvl9p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11. Periodic Procedure Review and Updates</a:t>
            </a:r>
          </a:p>
          <a:p>
            <a:pPr marL="0" indent="0">
              <a:buFont typeface="Wingdings" pitchFamily="2" charset="2"/>
              <a:buNone/>
            </a:pPr>
            <a:r>
              <a:rPr lang="en-DK" sz="1400" kern="100" dirty="0">
                <a:latin typeface="Aptos" panose="020B0004020202020204" pitchFamily="34" charset="0"/>
                <a:ea typeface="Aptos" panose="020B0004020202020204" pitchFamily="34" charset="0"/>
                <a:cs typeface="Times New Roman" panose="02020603050405020304" pitchFamily="18" charset="0"/>
              </a:rPr>
              <a:t>Distributors must review their procedures periodically to ensure compliance with MDR and adjust for changes in regulations or business practices.</a:t>
            </a:r>
          </a:p>
          <a:p>
            <a:pPr marL="0" indent="0">
              <a:buFont typeface="Wingdings" pitchFamily="2" charset="2"/>
              <a:buNone/>
            </a:pPr>
            <a:r>
              <a:rPr lang="en-DK" sz="1400" b="1" kern="100" dirty="0">
                <a:latin typeface="Aptos" panose="020B0004020202020204" pitchFamily="34" charset="0"/>
                <a:ea typeface="Aptos" panose="020B0004020202020204" pitchFamily="34" charset="0"/>
                <a:cs typeface="Times New Roman" panose="02020603050405020304" pitchFamily="18" charset="0"/>
              </a:rPr>
              <a:t>Key Elements:</a:t>
            </a:r>
            <a:endParaRPr lang="en-DK" sz="1400" kern="100" dirty="0">
              <a:latin typeface="Aptos" panose="020B0004020202020204" pitchFamily="34" charset="0"/>
              <a:ea typeface="Aptos" panose="020B0004020202020204" pitchFamily="34" charset="0"/>
              <a:cs typeface="Times New Roman" panose="02020603050405020304" pitchFamily="18" charset="0"/>
            </a:endParaRPr>
          </a:p>
          <a:p>
            <a:pPr marL="342900" indent="-342900">
              <a:buSzPts val="1000"/>
              <a:buFont typeface="Symbol" pitchFamily="2" charset="2"/>
              <a:buChar char=""/>
              <a:tabLst>
                <a:tab pos="457200" algn="l"/>
              </a:tabLst>
            </a:pPr>
            <a:r>
              <a:rPr lang="en-DK" sz="1400" kern="100" dirty="0">
                <a:latin typeface="Aptos" panose="020B0004020202020204" pitchFamily="34" charset="0"/>
                <a:ea typeface="Aptos" panose="020B0004020202020204" pitchFamily="34" charset="0"/>
                <a:cs typeface="Times New Roman" panose="02020603050405020304" pitchFamily="18" charset="0"/>
              </a:rPr>
              <a:t>Conduct </a:t>
            </a:r>
            <a:r>
              <a:rPr lang="en-DK" sz="14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regular internal audits.</a:t>
            </a:r>
          </a:p>
          <a:p>
            <a:pPr marL="342900" indent="-342900">
              <a:buSzPts val="1000"/>
              <a:buFont typeface="Symbol" pitchFamily="2" charset="2"/>
              <a:buChar char=""/>
              <a:tabLst>
                <a:tab pos="457200" algn="l"/>
              </a:tabLst>
            </a:pPr>
            <a:r>
              <a:rPr lang="en-DK" sz="1400" kern="100" dirty="0">
                <a:latin typeface="Aptos" panose="020B0004020202020204" pitchFamily="34" charset="0"/>
                <a:ea typeface="Aptos" panose="020B0004020202020204" pitchFamily="34" charset="0"/>
                <a:cs typeface="Times New Roman" panose="02020603050405020304" pitchFamily="18" charset="0"/>
              </a:rPr>
              <a:t>Update procedures based on feedback, regulatory updates, or non-conformance findings.</a:t>
            </a:r>
          </a:p>
          <a:p>
            <a:endParaRPr lang="en-DK" sz="1400" kern="0" dirty="0"/>
          </a:p>
        </p:txBody>
      </p:sp>
      <p:pic>
        <p:nvPicPr>
          <p:cNvPr id="6" name="Billede 5">
            <a:extLst>
              <a:ext uri="{FF2B5EF4-FFF2-40B4-BE49-F238E27FC236}">
                <a16:creationId xmlns:a16="http://schemas.microsoft.com/office/drawing/2014/main" id="{70E694EE-92AE-4BF0-89F5-FBFC343FCD15}"/>
              </a:ext>
            </a:extLst>
          </p:cNvPr>
          <p:cNvPicPr>
            <a:picLocks noChangeAspect="1"/>
          </p:cNvPicPr>
          <p:nvPr/>
        </p:nvPicPr>
        <p:blipFill>
          <a:blip r:embed="rId2"/>
          <a:stretch>
            <a:fillRect/>
          </a:stretch>
        </p:blipFill>
        <p:spPr>
          <a:xfrm>
            <a:off x="7278462" y="94690"/>
            <a:ext cx="1865538" cy="286537"/>
          </a:xfrm>
          <a:prstGeom prst="rect">
            <a:avLst/>
          </a:prstGeom>
        </p:spPr>
      </p:pic>
    </p:spTree>
    <p:extLst>
      <p:ext uri="{BB962C8B-B14F-4D97-AF65-F5344CB8AC3E}">
        <p14:creationId xmlns:p14="http://schemas.microsoft.com/office/powerpoint/2010/main" val="3268559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7B263-7490-5F8A-D2C0-6A49C8C4D6AC}"/>
              </a:ext>
            </a:extLst>
          </p:cNvPr>
          <p:cNvSpPr>
            <a:spLocks noGrp="1"/>
          </p:cNvSpPr>
          <p:nvPr>
            <p:ph type="title"/>
          </p:nvPr>
        </p:nvSpPr>
        <p:spPr/>
        <p:txBody>
          <a:bodyPr/>
          <a:lstStyle/>
          <a:p>
            <a:r>
              <a:rPr lang="en-DK" sz="2200" dirty="0"/>
              <a:t>Required </a:t>
            </a:r>
            <a:r>
              <a:rPr lang="da-DK" sz="2200" dirty="0"/>
              <a:t>P</a:t>
            </a:r>
            <a:r>
              <a:rPr lang="en-DK" sz="2200" dirty="0"/>
              <a:t>rocedures</a:t>
            </a:r>
          </a:p>
        </p:txBody>
      </p:sp>
      <p:sp>
        <p:nvSpPr>
          <p:cNvPr id="3" name="Content Placeholder 2">
            <a:extLst>
              <a:ext uri="{FF2B5EF4-FFF2-40B4-BE49-F238E27FC236}">
                <a16:creationId xmlns:a16="http://schemas.microsoft.com/office/drawing/2014/main" id="{E5E1BF7E-00AD-EF17-541B-0CE5E29A5F55}"/>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12. Internal </a:t>
            </a:r>
            <a:r>
              <a:rPr lang="da-DK" sz="1400" b="1" kern="100" dirty="0">
                <a:solidFill>
                  <a:schemeClr val="bg2"/>
                </a:solidFill>
                <a:latin typeface="Aptos" panose="020B0004020202020204" pitchFamily="34" charset="0"/>
                <a:cs typeface="Times New Roman" panose="02020603050405020304" pitchFamily="18" charset="0"/>
              </a:rPr>
              <a:t>A</a:t>
            </a:r>
            <a:r>
              <a:rPr lang="en-DK" sz="1400" b="1" kern="100" dirty="0">
                <a:solidFill>
                  <a:schemeClr val="bg2"/>
                </a:solidFill>
                <a:latin typeface="Aptos" panose="020B0004020202020204" pitchFamily="34" charset="0"/>
                <a:cs typeface="Times New Roman" panose="02020603050405020304" pitchFamily="18" charset="0"/>
              </a:rPr>
              <a:t>udit</a:t>
            </a:r>
          </a:p>
          <a:p>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 must ensure proper annual inspection of implementation of requested procedures through internal audit programme. </a:t>
            </a:r>
            <a:r>
              <a:rPr lang="en-DK" sz="1400" kern="100" dirty="0">
                <a:latin typeface="Aptos" panose="020B0004020202020204" pitchFamily="34" charset="0"/>
                <a:ea typeface="Aptos" panose="020B0004020202020204" pitchFamily="34" charset="0"/>
                <a:cs typeface="Times New Roman" panose="02020603050405020304" pitchFamily="18" charset="0"/>
              </a:rPr>
              <a:t>Audit results shall be properdocumented.</a:t>
            </a:r>
          </a:p>
          <a:p>
            <a:pPr marL="0" indent="0">
              <a:buNone/>
            </a:pP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DK" sz="1400" b="1" kern="100" dirty="0">
                <a:solidFill>
                  <a:schemeClr val="bg2"/>
                </a:solidFill>
                <a:latin typeface="Aptos" panose="020B0004020202020204" pitchFamily="34" charset="0"/>
                <a:cs typeface="Times New Roman" panose="02020603050405020304" pitchFamily="18" charset="0"/>
              </a:rPr>
              <a:t>13. Document </a:t>
            </a:r>
            <a:r>
              <a:rPr lang="da-DK" sz="1400" b="1" kern="100" dirty="0">
                <a:solidFill>
                  <a:schemeClr val="bg2"/>
                </a:solidFill>
                <a:latin typeface="Aptos" panose="020B0004020202020204" pitchFamily="34" charset="0"/>
                <a:cs typeface="Times New Roman" panose="02020603050405020304" pitchFamily="18" charset="0"/>
              </a:rPr>
              <a:t>C</a:t>
            </a:r>
            <a:r>
              <a:rPr lang="en-DK" sz="1400" b="1" kern="100" dirty="0">
                <a:solidFill>
                  <a:schemeClr val="bg2"/>
                </a:solidFill>
                <a:latin typeface="Aptos" panose="020B0004020202020204" pitchFamily="34" charset="0"/>
                <a:cs typeface="Times New Roman" panose="02020603050405020304" pitchFamily="18" charset="0"/>
              </a:rPr>
              <a:t>ontrol</a:t>
            </a:r>
          </a:p>
          <a:p>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 must ensure unique document and records control, numbering, approvals and archiving.</a:t>
            </a:r>
          </a:p>
          <a:p>
            <a:pPr marL="0" indent="0">
              <a:buNone/>
            </a:pP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DK" sz="1400" b="1" kern="100" dirty="0">
                <a:solidFill>
                  <a:schemeClr val="bg2"/>
                </a:solidFill>
                <a:latin typeface="Aptos" panose="020B0004020202020204" pitchFamily="34" charset="0"/>
                <a:cs typeface="Times New Roman" panose="02020603050405020304" pitchFamily="18" charset="0"/>
              </a:rPr>
              <a:t>14. Vigilance </a:t>
            </a:r>
            <a:r>
              <a:rPr lang="da-DK" sz="1400" b="1" kern="100" dirty="0">
                <a:solidFill>
                  <a:schemeClr val="bg2"/>
                </a:solidFill>
                <a:latin typeface="Aptos" panose="020B0004020202020204" pitchFamily="34" charset="0"/>
                <a:cs typeface="Times New Roman" panose="02020603050405020304" pitchFamily="18" charset="0"/>
              </a:rPr>
              <a:t>R</a:t>
            </a:r>
            <a:r>
              <a:rPr lang="en-DK" sz="1400" b="1" kern="100" dirty="0">
                <a:solidFill>
                  <a:schemeClr val="bg2"/>
                </a:solidFill>
                <a:latin typeface="Aptos" panose="020B0004020202020204" pitchFamily="34" charset="0"/>
                <a:cs typeface="Times New Roman" panose="02020603050405020304" pitchFamily="18" charset="0"/>
              </a:rPr>
              <a:t>eporting to </a:t>
            </a:r>
            <a:r>
              <a:rPr lang="da-DK" sz="1400" b="1" kern="100" dirty="0">
                <a:solidFill>
                  <a:schemeClr val="bg2"/>
                </a:solidFill>
                <a:latin typeface="Aptos" panose="020B0004020202020204" pitchFamily="34" charset="0"/>
                <a:cs typeface="Times New Roman" panose="02020603050405020304" pitchFamily="18" charset="0"/>
              </a:rPr>
              <a:t>L</a:t>
            </a:r>
            <a:r>
              <a:rPr lang="en-DK" sz="1400" b="1" kern="100" dirty="0">
                <a:solidFill>
                  <a:schemeClr val="bg2"/>
                </a:solidFill>
                <a:latin typeface="Aptos" panose="020B0004020202020204" pitchFamily="34" charset="0"/>
                <a:cs typeface="Times New Roman" panose="02020603050405020304" pitchFamily="18" charset="0"/>
              </a:rPr>
              <a:t>ocal Competent Authority</a:t>
            </a:r>
          </a:p>
          <a:p>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 </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in </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their</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country of operation</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must </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aid </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SP Medical</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 in</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ensur</a:t>
            </a:r>
            <a:r>
              <a:rPr lang="en-US" sz="1400" kern="100" dirty="0" err="1">
                <a:effectLst/>
                <a:latin typeface="Aptos" panose="020B0004020202020204" pitchFamily="34" charset="0"/>
                <a:ea typeface="Aptos" panose="020B0004020202020204" pitchFamily="34" charset="0"/>
                <a:cs typeface="Times New Roman" panose="02020603050405020304" pitchFamily="18" charset="0"/>
              </a:rPr>
              <a:t>ing</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timely report</a:t>
            </a:r>
            <a:r>
              <a:rPr lang="en-US" sz="1400" kern="100" dirty="0" err="1">
                <a:effectLst/>
                <a:latin typeface="Aptos" panose="020B0004020202020204" pitchFamily="34" charset="0"/>
                <a:ea typeface="Aptos" panose="020B0004020202020204" pitchFamily="34" charset="0"/>
                <a:cs typeface="Times New Roman" panose="02020603050405020304" pitchFamily="18" charset="0"/>
              </a:rPr>
              <a:t>ing</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 of serious incidents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to the local Competent Authority.</a:t>
            </a:r>
          </a:p>
          <a:p>
            <a:pPr marL="0" indent="0">
              <a:buNone/>
            </a:pP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By implementing these procedures, distributors can systematically ensure compliance with MDR, minimize risks, and demonstrate accountability during audits and inspections.</a:t>
            </a:r>
          </a:p>
          <a:p>
            <a:endParaRPr lang="en-DK" sz="1400" dirty="0"/>
          </a:p>
        </p:txBody>
      </p:sp>
      <p:pic>
        <p:nvPicPr>
          <p:cNvPr id="5" name="Billede 4">
            <a:extLst>
              <a:ext uri="{FF2B5EF4-FFF2-40B4-BE49-F238E27FC236}">
                <a16:creationId xmlns:a16="http://schemas.microsoft.com/office/drawing/2014/main" id="{358264C3-4C37-3983-D010-1547257D829B}"/>
              </a:ext>
            </a:extLst>
          </p:cNvPr>
          <p:cNvPicPr>
            <a:picLocks noChangeAspect="1"/>
          </p:cNvPicPr>
          <p:nvPr/>
        </p:nvPicPr>
        <p:blipFill>
          <a:blip r:embed="rId2"/>
          <a:stretch>
            <a:fillRect/>
          </a:stretch>
        </p:blipFill>
        <p:spPr>
          <a:xfrm>
            <a:off x="7278462" y="105178"/>
            <a:ext cx="1865538" cy="286537"/>
          </a:xfrm>
          <a:prstGeom prst="rect">
            <a:avLst/>
          </a:prstGeom>
        </p:spPr>
      </p:pic>
    </p:spTree>
    <p:extLst>
      <p:ext uri="{BB962C8B-B14F-4D97-AF65-F5344CB8AC3E}">
        <p14:creationId xmlns:p14="http://schemas.microsoft.com/office/powerpoint/2010/main" val="3946082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39253"/>
            <a:ext cx="7772400" cy="1561086"/>
          </a:xfrm>
        </p:spPr>
        <p:txBody>
          <a:bodyPr>
            <a:normAutofit/>
          </a:bodyPr>
          <a:lstStyle/>
          <a:p>
            <a:r>
              <a:rPr dirty="0">
                <a:solidFill>
                  <a:srgbClr val="A9A9A9"/>
                </a:solidFill>
                <a:latin typeface="Aptos" panose="020B0004020202020204" pitchFamily="34" charset="0"/>
              </a:rPr>
              <a:t>Distributor Training: </a:t>
            </a:r>
            <a:br>
              <a:rPr lang="da-DK" dirty="0">
                <a:latin typeface="Aptos" panose="020B0004020202020204" pitchFamily="34" charset="0"/>
              </a:rPr>
            </a:br>
            <a:br>
              <a:rPr lang="da-DK" dirty="0">
                <a:latin typeface="Aptos" panose="020B0004020202020204" pitchFamily="34" charset="0"/>
              </a:rPr>
            </a:br>
            <a:r>
              <a:rPr sz="3600" dirty="0">
                <a:latin typeface="Aptos" panose="020B0004020202020204" pitchFamily="34" charset="0"/>
              </a:rPr>
              <a:t>MDR Article 14 Compliance</a:t>
            </a:r>
          </a:p>
        </p:txBody>
      </p:sp>
      <p:sp>
        <p:nvSpPr>
          <p:cNvPr id="3" name="Subtitle 2"/>
          <p:cNvSpPr>
            <a:spLocks noGrp="1"/>
          </p:cNvSpPr>
          <p:nvPr>
            <p:ph type="subTitle" idx="1"/>
          </p:nvPr>
        </p:nvSpPr>
        <p:spPr>
          <a:xfrm>
            <a:off x="572756" y="3529245"/>
            <a:ext cx="7199644" cy="1314450"/>
          </a:xfrm>
        </p:spPr>
        <p:txBody>
          <a:bodyPr>
            <a:normAutofit/>
          </a:bodyPr>
          <a:lstStyle/>
          <a:p>
            <a:r>
              <a:rPr sz="1500" dirty="0">
                <a:latin typeface="Aptos" panose="020B0004020202020204" pitchFamily="34" charset="0"/>
              </a:rPr>
              <a:t>Ensuring Alignment with the Legal Manufacturer’s Obligations</a:t>
            </a:r>
            <a:endParaRPr lang="da-DK" sz="1500" dirty="0">
              <a:latin typeface="Aptos" panose="020B0004020202020204" pitchFamily="34" charset="0"/>
            </a:endParaRPr>
          </a:p>
          <a:p>
            <a:endParaRPr sz="1400" dirty="0">
              <a:solidFill>
                <a:schemeClr val="bg1">
                  <a:lumMod val="50000"/>
                </a:schemeClr>
              </a:solidFill>
              <a:latin typeface="Aptos" panose="020B0004020202020204" pitchFamily="34" charset="0"/>
            </a:endParaRPr>
          </a:p>
          <a:p>
            <a:r>
              <a:rPr sz="1400" dirty="0">
                <a:solidFill>
                  <a:schemeClr val="bg1">
                    <a:lumMod val="50000"/>
                  </a:schemeClr>
                </a:solidFill>
                <a:latin typeface="Aptos" panose="020B0004020202020204" pitchFamily="34" charset="0"/>
              </a:rPr>
              <a:t>Presented by: </a:t>
            </a:r>
            <a:r>
              <a:rPr lang="da-DK" sz="1400" dirty="0">
                <a:solidFill>
                  <a:schemeClr val="bg1">
                    <a:lumMod val="50000"/>
                  </a:schemeClr>
                </a:solidFill>
                <a:latin typeface="Aptos" panose="020B0004020202020204" pitchFamily="34" charset="0"/>
              </a:rPr>
              <a:t>Hildur Annika Jacobsen &amp; Dr. Philip James Davenport</a:t>
            </a:r>
            <a:endParaRPr sz="1400" dirty="0">
              <a:solidFill>
                <a:schemeClr val="bg1">
                  <a:lumMod val="50000"/>
                </a:schemeClr>
              </a:solidFill>
              <a:latin typeface="Aptos" panose="020B0004020202020204" pitchFamily="34" charset="0"/>
            </a:endParaRPr>
          </a:p>
          <a:p>
            <a:r>
              <a:rPr sz="1500" dirty="0">
                <a:latin typeface="Aptos" panose="020B0004020202020204" pitchFamily="34" charset="0"/>
              </a:rPr>
              <a:t>Date: </a:t>
            </a:r>
            <a:r>
              <a:rPr lang="da-DK" sz="1500" dirty="0">
                <a:latin typeface="Aptos" panose="020B0004020202020204" pitchFamily="34" charset="0"/>
              </a:rPr>
              <a:t>2025.03.31</a:t>
            </a:r>
            <a:endParaRPr sz="1500" dirty="0">
              <a:latin typeface="Aptos" panose="020B0004020202020204" pitchFamily="34" charset="0"/>
            </a:endParaRPr>
          </a:p>
        </p:txBody>
      </p:sp>
      <p:pic>
        <p:nvPicPr>
          <p:cNvPr id="5" name="Billede 4">
            <a:extLst>
              <a:ext uri="{FF2B5EF4-FFF2-40B4-BE49-F238E27FC236}">
                <a16:creationId xmlns:a16="http://schemas.microsoft.com/office/drawing/2014/main" id="{B40C5895-6FF5-A5C1-899F-03A022E3C5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77100" y="94177"/>
            <a:ext cx="1866900" cy="28575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2977E-4AC1-2005-F71F-E55E1D19FC06}"/>
              </a:ext>
            </a:extLst>
          </p:cNvPr>
          <p:cNvSpPr>
            <a:spLocks noGrp="1"/>
          </p:cNvSpPr>
          <p:nvPr>
            <p:ph type="title"/>
          </p:nvPr>
        </p:nvSpPr>
        <p:spPr/>
        <p:txBody>
          <a:bodyPr/>
          <a:lstStyle/>
          <a:p>
            <a:r>
              <a:rPr lang="en-DK" sz="2200" dirty="0"/>
              <a:t>Distributor Vigilance Obligation</a:t>
            </a:r>
          </a:p>
        </p:txBody>
      </p:sp>
      <p:sp>
        <p:nvSpPr>
          <p:cNvPr id="3" name="Content Placeholder 2">
            <a:extLst>
              <a:ext uri="{FF2B5EF4-FFF2-40B4-BE49-F238E27FC236}">
                <a16:creationId xmlns:a16="http://schemas.microsoft.com/office/drawing/2014/main" id="{F192693A-5B9D-7661-C3C9-7F911BAF3DFF}"/>
              </a:ext>
            </a:extLst>
          </p:cNvPr>
          <p:cNvSpPr>
            <a:spLocks noGrp="1"/>
          </p:cNvSpPr>
          <p:nvPr>
            <p:ph idx="1"/>
          </p:nvPr>
        </p:nvSpPr>
        <p:spPr/>
        <p:txBody>
          <a:bodyPr/>
          <a:lstStyle/>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Under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MDR (EU) 2017/745</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distributors play a critical role in the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vigilance system</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ensuring that any incidents related to medical devices are properly reported. Here’s an overview of vigilance reporting requirements for distributors, including their obligations, key steps, and practical guidance:</a:t>
            </a:r>
          </a:p>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1. Distributor's Vigilance Obligations</a:t>
            </a:r>
            <a:endParaRPr lang="en-DK" sz="14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 are not directly responsible for submitting vigilance reports to Competent Authorities (this is the manufacturer’s responsibility). However, distributors must:</a:t>
            </a:r>
          </a:p>
          <a:p>
            <a:pPr marL="903288" lvl="1" indent="-342900">
              <a:buSzPts val="1000"/>
              <a:buFont typeface="Symbol" pitchFamily="2" charset="2"/>
              <a:buChar char=""/>
              <a:tabLst>
                <a:tab pos="457200" algn="l"/>
              </a:tabLst>
            </a:pPr>
            <a:r>
              <a:rPr lang="en-DK" sz="1200" kern="100" dirty="0">
                <a:effectLst/>
                <a:latin typeface="Aptos" panose="020B0004020202020204" pitchFamily="34" charset="0"/>
                <a:ea typeface="Aptos" panose="020B0004020202020204" pitchFamily="34" charset="0"/>
                <a:cs typeface="Times New Roman" panose="02020603050405020304" pitchFamily="18" charset="0"/>
              </a:rPr>
              <a:t>Identify and report </a:t>
            </a:r>
            <a:r>
              <a:rPr lang="en-DK" sz="1200" b="1" kern="100" dirty="0">
                <a:effectLst/>
                <a:latin typeface="Aptos" panose="020B0004020202020204" pitchFamily="34" charset="0"/>
                <a:ea typeface="Aptos" panose="020B0004020202020204" pitchFamily="34" charset="0"/>
                <a:cs typeface="Times New Roman" panose="02020603050405020304" pitchFamily="18" charset="0"/>
              </a:rPr>
              <a:t>serious incidents</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and </a:t>
            </a:r>
            <a:r>
              <a:rPr lang="en-DK" sz="1200" b="1" kern="100" dirty="0">
                <a:effectLst/>
                <a:latin typeface="Aptos" panose="020B0004020202020204" pitchFamily="34" charset="0"/>
                <a:ea typeface="Aptos" panose="020B0004020202020204" pitchFamily="34" charset="0"/>
                <a:cs typeface="Times New Roman" panose="02020603050405020304" pitchFamily="18" charset="0"/>
              </a:rPr>
              <a:t>safety concerns</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related to medical devices to the manufacturer and, if applicable, the importer.</a:t>
            </a:r>
          </a:p>
          <a:p>
            <a:pPr marL="903288" lvl="1" indent="-342900">
              <a:buSzPts val="1000"/>
              <a:buFont typeface="Symbol" pitchFamily="2" charset="2"/>
              <a:buChar char=""/>
              <a:tabLst>
                <a:tab pos="457200" algn="l"/>
              </a:tabLst>
            </a:pPr>
            <a:r>
              <a:rPr lang="en-DK" sz="1200" kern="100" dirty="0">
                <a:effectLst/>
                <a:latin typeface="Aptos" panose="020B0004020202020204" pitchFamily="34" charset="0"/>
                <a:ea typeface="Aptos" panose="020B0004020202020204" pitchFamily="34" charset="0"/>
                <a:cs typeface="Times New Roman" panose="02020603050405020304" pitchFamily="18" charset="0"/>
              </a:rPr>
              <a:t>Cooperate with the manufacturer and Competent Authorities during investigations.</a:t>
            </a:r>
          </a:p>
          <a:p>
            <a:pPr marL="903288" lvl="1" indent="-342900">
              <a:buSzPts val="1000"/>
              <a:buFont typeface="Symbol" pitchFamily="2" charset="2"/>
              <a:buChar char=""/>
              <a:tabLst>
                <a:tab pos="457200" algn="l"/>
              </a:tabLst>
            </a:pPr>
            <a:r>
              <a:rPr lang="en-DK" sz="1200" kern="100" dirty="0">
                <a:effectLst/>
                <a:latin typeface="Aptos" panose="020B0004020202020204" pitchFamily="34" charset="0"/>
                <a:ea typeface="Aptos" panose="020B0004020202020204" pitchFamily="34" charset="0"/>
                <a:cs typeface="Times New Roman" panose="02020603050405020304" pitchFamily="18" charset="0"/>
              </a:rPr>
              <a:t>Keep records of incidents and related communications for traceability.</a:t>
            </a:r>
          </a:p>
          <a:p>
            <a:pPr marL="0" indent="0">
              <a:buNone/>
            </a:pP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The </a:t>
            </a:r>
            <a:r>
              <a:rPr lang="en-DK"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distributor serves as SP Medical's local representative and </a:t>
            </a: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has </a:t>
            </a:r>
            <a:r>
              <a:rPr lang="en-DK"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a crucial role</a:t>
            </a: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to play</a:t>
            </a:r>
            <a:r>
              <a:rPr lang="en-DK"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in serious incident reporting. </a:t>
            </a:r>
            <a:r>
              <a:rPr lang="en-US" sz="14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Submitted</a:t>
            </a:r>
            <a:r>
              <a:rPr lang="en-DK"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reports </a:t>
            </a: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may need to be </a:t>
            </a:r>
            <a:r>
              <a:rPr lang="en-DK"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in the local language,</a:t>
            </a: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and so</a:t>
            </a:r>
            <a:r>
              <a:rPr lang="en-DK"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the distributor must</a:t>
            </a: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a:t>
            </a:r>
            <a:r>
              <a:rPr lang="en-DK"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acknowledge their responsibilit</a:t>
            </a: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es</a:t>
            </a:r>
            <a:r>
              <a:rPr lang="en-DK"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have a defined vigilance reporting procedure, and ensure collaboration with SP Medical. </a:t>
            </a:r>
            <a:endPar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DK"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All reporting must be coordinated closely with SP Medical to maintain compliance and consistency in communication with authorities.</a:t>
            </a:r>
          </a:p>
          <a:p>
            <a:pPr marL="0" indent="0">
              <a:buNone/>
            </a:pPr>
            <a:endParaRPr lang="en-DK" sz="1400" dirty="0"/>
          </a:p>
        </p:txBody>
      </p:sp>
      <p:pic>
        <p:nvPicPr>
          <p:cNvPr id="5" name="Billede 4">
            <a:extLst>
              <a:ext uri="{FF2B5EF4-FFF2-40B4-BE49-F238E27FC236}">
                <a16:creationId xmlns:a16="http://schemas.microsoft.com/office/drawing/2014/main" id="{C1379700-216F-9161-3E14-040F08C2C271}"/>
              </a:ext>
            </a:extLst>
          </p:cNvPr>
          <p:cNvPicPr>
            <a:picLocks noChangeAspect="1"/>
          </p:cNvPicPr>
          <p:nvPr/>
        </p:nvPicPr>
        <p:blipFill>
          <a:blip r:embed="rId2"/>
          <a:stretch>
            <a:fillRect/>
          </a:stretch>
        </p:blipFill>
        <p:spPr>
          <a:xfrm>
            <a:off x="7278462" y="103654"/>
            <a:ext cx="1865538" cy="286537"/>
          </a:xfrm>
          <a:prstGeom prst="rect">
            <a:avLst/>
          </a:prstGeom>
        </p:spPr>
      </p:pic>
    </p:spTree>
    <p:extLst>
      <p:ext uri="{BB962C8B-B14F-4D97-AF65-F5344CB8AC3E}">
        <p14:creationId xmlns:p14="http://schemas.microsoft.com/office/powerpoint/2010/main" val="22004246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77385-6B3B-45B0-3B40-126AD2E30DF8}"/>
              </a:ext>
            </a:extLst>
          </p:cNvPr>
          <p:cNvSpPr>
            <a:spLocks noGrp="1"/>
          </p:cNvSpPr>
          <p:nvPr>
            <p:ph type="title"/>
          </p:nvPr>
        </p:nvSpPr>
        <p:spPr/>
        <p:txBody>
          <a:bodyPr/>
          <a:lstStyle/>
          <a:p>
            <a:r>
              <a:rPr lang="en-DK" sz="2200" dirty="0"/>
              <a:t>Distributor Vigilance Obligation</a:t>
            </a:r>
          </a:p>
        </p:txBody>
      </p:sp>
      <p:sp>
        <p:nvSpPr>
          <p:cNvPr id="3" name="Content Placeholder 2">
            <a:extLst>
              <a:ext uri="{FF2B5EF4-FFF2-40B4-BE49-F238E27FC236}">
                <a16:creationId xmlns:a16="http://schemas.microsoft.com/office/drawing/2014/main" id="{939CD330-DB58-F3AF-F77F-397BABDB68F5}"/>
              </a:ext>
            </a:extLst>
          </p:cNvPr>
          <p:cNvSpPr>
            <a:spLocks noGrp="1"/>
          </p:cNvSpPr>
          <p:nvPr>
            <p:ph idx="1"/>
          </p:nvPr>
        </p:nvSpPr>
        <p:spPr>
          <a:xfrm>
            <a:off x="347663" y="922736"/>
            <a:ext cx="8577262" cy="3963030"/>
          </a:xfrm>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2. What Incidents Must Be Reported?</a:t>
            </a: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 must report the following to the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manufacturer</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p>
          <a:p>
            <a:pPr marL="0" lvl="0" indent="0">
              <a:buSzPts val="1000"/>
              <a:buNone/>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Serious Incidents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Any event that has led to, or could have led to:</a:t>
            </a: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Death.</a:t>
            </a: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Serious deterioration in health.</a:t>
            </a: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Serious public health risk.</a:t>
            </a:r>
          </a:p>
          <a:p>
            <a:pPr marL="0" lvl="0" indent="0">
              <a:buSzPts val="1000"/>
              <a:buNone/>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Safety Concerns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Adverse effects, malfunctions, or improper use indicating a potential issue with the device.</a:t>
            </a:r>
            <a:endParaRPr lang="da-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lvl="0" indent="0">
              <a:buSzPts val="1000"/>
              <a:buNone/>
              <a:tabLst>
                <a:tab pos="457200" algn="l"/>
              </a:tabLst>
            </a:pPr>
            <a:endParaRPr lang="en-DK" sz="11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DK" sz="1400" b="1" kern="100" dirty="0">
                <a:solidFill>
                  <a:schemeClr val="bg2"/>
                </a:solidFill>
                <a:latin typeface="Aptos" panose="020B0004020202020204" pitchFamily="34" charset="0"/>
                <a:cs typeface="Times New Roman" panose="02020603050405020304" pitchFamily="18" charset="0"/>
              </a:rPr>
              <a:t>3. Reporting Process</a:t>
            </a:r>
          </a:p>
          <a:p>
            <a:pPr marL="0" indent="0">
              <a:buNone/>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Step 1: Recognize an Incident</a:t>
            </a: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lvl="0" indent="0">
              <a:buSzPts val="1000"/>
              <a:buNone/>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Collect details from healthcare professionals, patients, or users about the incident.</a:t>
            </a:r>
          </a:p>
          <a:p>
            <a:pPr marL="0" lvl="0" indent="0">
              <a:buSzPts val="1000"/>
              <a:buNone/>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Ensure that staff can differentiate between:</a:t>
            </a: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A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serious incident</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requiring immediate attention.</a:t>
            </a: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A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general complaint</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about device performance.</a:t>
            </a:r>
          </a:p>
          <a:p>
            <a:endParaRPr lang="en-DK" dirty="0"/>
          </a:p>
          <a:p>
            <a:endParaRPr lang="en-DK" dirty="0"/>
          </a:p>
        </p:txBody>
      </p:sp>
      <p:pic>
        <p:nvPicPr>
          <p:cNvPr id="5" name="Billede 4">
            <a:extLst>
              <a:ext uri="{FF2B5EF4-FFF2-40B4-BE49-F238E27FC236}">
                <a16:creationId xmlns:a16="http://schemas.microsoft.com/office/drawing/2014/main" id="{12504E29-16DD-91FB-FB01-5121170E5CBA}"/>
              </a:ext>
            </a:extLst>
          </p:cNvPr>
          <p:cNvPicPr>
            <a:picLocks noChangeAspect="1"/>
          </p:cNvPicPr>
          <p:nvPr/>
        </p:nvPicPr>
        <p:blipFill>
          <a:blip r:embed="rId2"/>
          <a:stretch>
            <a:fillRect/>
          </a:stretch>
        </p:blipFill>
        <p:spPr>
          <a:xfrm>
            <a:off x="7278462" y="104775"/>
            <a:ext cx="1865538" cy="286537"/>
          </a:xfrm>
          <a:prstGeom prst="rect">
            <a:avLst/>
          </a:prstGeom>
        </p:spPr>
      </p:pic>
    </p:spTree>
    <p:extLst>
      <p:ext uri="{BB962C8B-B14F-4D97-AF65-F5344CB8AC3E}">
        <p14:creationId xmlns:p14="http://schemas.microsoft.com/office/powerpoint/2010/main" val="38773668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32E39-0D3C-8B12-68BD-CF7C693027EC}"/>
              </a:ext>
            </a:extLst>
          </p:cNvPr>
          <p:cNvSpPr>
            <a:spLocks noGrp="1"/>
          </p:cNvSpPr>
          <p:nvPr>
            <p:ph type="title"/>
          </p:nvPr>
        </p:nvSpPr>
        <p:spPr/>
        <p:txBody>
          <a:bodyPr/>
          <a:lstStyle/>
          <a:p>
            <a:r>
              <a:rPr lang="en-DK" sz="2200" dirty="0"/>
              <a:t>Distributor Vigilance Obligation</a:t>
            </a:r>
          </a:p>
        </p:txBody>
      </p:sp>
      <p:sp>
        <p:nvSpPr>
          <p:cNvPr id="3" name="Content Placeholder 2">
            <a:extLst>
              <a:ext uri="{FF2B5EF4-FFF2-40B4-BE49-F238E27FC236}">
                <a16:creationId xmlns:a16="http://schemas.microsoft.com/office/drawing/2014/main" id="{E85B9708-B51E-CF89-CE72-A2F2F028B4A1}"/>
              </a:ext>
            </a:extLst>
          </p:cNvPr>
          <p:cNvSpPr>
            <a:spLocks noGrp="1"/>
          </p:cNvSpPr>
          <p:nvPr>
            <p:ph idx="1"/>
          </p:nvPr>
        </p:nvSpPr>
        <p:spPr>
          <a:xfrm>
            <a:off x="347663" y="922736"/>
            <a:ext cx="8577262" cy="3829050"/>
          </a:xfrm>
        </p:spPr>
        <p:txBody>
          <a:bodyPr/>
          <a:lstStyle/>
          <a:p>
            <a:pPr marL="0" indent="0">
              <a:buNone/>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Step 2: Record the Incident</a:t>
            </a:r>
            <a:endParaRPr lang="en-DK" sz="1300" kern="100" dirty="0">
              <a:effectLst/>
              <a:latin typeface="Aptos" panose="020B0004020202020204" pitchFamily="34" charset="0"/>
              <a:ea typeface="Aptos" panose="020B0004020202020204" pitchFamily="34" charset="0"/>
              <a:cs typeface="Times New Roman" panose="02020603050405020304" pitchFamily="18" charset="0"/>
            </a:endParaRPr>
          </a:p>
          <a:p>
            <a:pPr marL="0" lvl="0" indent="0">
              <a:buSzPts val="1000"/>
              <a:buNone/>
              <a:tabLst>
                <a:tab pos="4572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Document the following details in an </a:t>
            </a:r>
            <a:r>
              <a:rPr lang="en-DK" sz="1300" b="1" kern="100" dirty="0">
                <a:effectLst/>
                <a:latin typeface="Aptos" panose="020B0004020202020204" pitchFamily="34" charset="0"/>
                <a:ea typeface="Aptos" panose="020B0004020202020204" pitchFamily="34" charset="0"/>
                <a:cs typeface="Times New Roman" panose="02020603050405020304" pitchFamily="18" charset="0"/>
              </a:rPr>
              <a:t>Incident Report Form</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Device details (name, UDI, batch/serial number).</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Incident description (what happened, when, where).</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User/patient details (without compromising privacy).</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Distributor actions taken (e.g., device isolation, communication).</a:t>
            </a:r>
          </a:p>
          <a:p>
            <a:pPr marL="0" indent="0">
              <a:buNone/>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Step 3: Report to Manufacturer/Importer</a:t>
            </a:r>
            <a:endParaRPr lang="en-DK" sz="13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Notify</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the manufacturer and importer </a:t>
            </a:r>
            <a:r>
              <a:rPr lang="en-DK" sz="1300" b="1" kern="100" dirty="0">
                <a:effectLst/>
                <a:latin typeface="Aptos" panose="020B0004020202020204" pitchFamily="34" charset="0"/>
                <a:ea typeface="Aptos" panose="020B0004020202020204" pitchFamily="34" charset="0"/>
                <a:cs typeface="Times New Roman" panose="02020603050405020304" pitchFamily="18" charset="0"/>
              </a:rPr>
              <a:t>without delay</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upon learning of a serious incident.</a:t>
            </a:r>
          </a:p>
          <a:p>
            <a:pPr marL="342900" lvl="0" indent="-342900">
              <a:buSzPts val="1000"/>
              <a:buFont typeface="Symbol" pitchFamily="2" charset="2"/>
              <a:buChar char=""/>
              <a:tabLst>
                <a:tab pos="4572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Provide all documented details to enable the manufacturer to assess and report the incident to the Competent Authority.</a:t>
            </a:r>
          </a:p>
          <a:p>
            <a:pPr marL="0" indent="0">
              <a:buNone/>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Step 4: Support Investigations</a:t>
            </a:r>
            <a:endParaRPr lang="en-DK" sz="1300" kern="100" dirty="0">
              <a:effectLst/>
              <a:latin typeface="Aptos" panose="020B0004020202020204" pitchFamily="34" charset="0"/>
              <a:ea typeface="Aptos" panose="020B0004020202020204" pitchFamily="34" charset="0"/>
              <a:cs typeface="Times New Roman" panose="02020603050405020304" pitchFamily="18" charset="0"/>
            </a:endParaRPr>
          </a:p>
          <a:p>
            <a:pPr marL="0" lvl="0" indent="0">
              <a:buSzPts val="1000"/>
              <a:buNone/>
              <a:tabLst>
                <a:tab pos="4572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If requested, assist the manufacturer and Competent Authorities by:</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Providing additional details about the incident.</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Supplying documentation (e.g., traceability records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Retrieving affected devices for further analysis.</a:t>
            </a:r>
          </a:p>
          <a:p>
            <a:endParaRPr lang="en-DK" dirty="0"/>
          </a:p>
        </p:txBody>
      </p:sp>
      <p:pic>
        <p:nvPicPr>
          <p:cNvPr id="5" name="Billede 4">
            <a:extLst>
              <a:ext uri="{FF2B5EF4-FFF2-40B4-BE49-F238E27FC236}">
                <a16:creationId xmlns:a16="http://schemas.microsoft.com/office/drawing/2014/main" id="{139F712D-F6EC-5989-766A-586D18B0C783}"/>
              </a:ext>
            </a:extLst>
          </p:cNvPr>
          <p:cNvPicPr>
            <a:picLocks noChangeAspect="1"/>
          </p:cNvPicPr>
          <p:nvPr/>
        </p:nvPicPr>
        <p:blipFill>
          <a:blip r:embed="rId2"/>
          <a:stretch>
            <a:fillRect/>
          </a:stretch>
        </p:blipFill>
        <p:spPr>
          <a:xfrm>
            <a:off x="7278462" y="104775"/>
            <a:ext cx="1865538" cy="286537"/>
          </a:xfrm>
          <a:prstGeom prst="rect">
            <a:avLst/>
          </a:prstGeom>
        </p:spPr>
      </p:pic>
    </p:spTree>
    <p:extLst>
      <p:ext uri="{BB962C8B-B14F-4D97-AF65-F5344CB8AC3E}">
        <p14:creationId xmlns:p14="http://schemas.microsoft.com/office/powerpoint/2010/main" val="34497204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76CAD-F28A-D740-DB0C-4B5C264E6173}"/>
              </a:ext>
            </a:extLst>
          </p:cNvPr>
          <p:cNvSpPr>
            <a:spLocks noGrp="1"/>
          </p:cNvSpPr>
          <p:nvPr>
            <p:ph type="title"/>
          </p:nvPr>
        </p:nvSpPr>
        <p:spPr/>
        <p:txBody>
          <a:bodyPr/>
          <a:lstStyle/>
          <a:p>
            <a:r>
              <a:rPr lang="en-DK" sz="2200" dirty="0"/>
              <a:t>Distributor Vigilance Obligation</a:t>
            </a:r>
          </a:p>
        </p:txBody>
      </p:sp>
      <p:sp>
        <p:nvSpPr>
          <p:cNvPr id="3" name="Content Placeholder 2">
            <a:extLst>
              <a:ext uri="{FF2B5EF4-FFF2-40B4-BE49-F238E27FC236}">
                <a16:creationId xmlns:a16="http://schemas.microsoft.com/office/drawing/2014/main" id="{DB65FF47-6D2A-178D-5795-00E7671CBE1E}"/>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4. Timelines for Reporting</a:t>
            </a: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While the distributor's timeline to inform the manufacturer is not explicitly specified in MDR, incidents should be communicated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immediately upon discovery</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to avoid delays in the manufacturer’s reporting obligations:</a:t>
            </a: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Serious Public Health Risk</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Manufacturer must notify within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2 days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Death or Serious Deterioration</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Manufacturer must notify within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10 days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Other Serious Incidents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Manufacturer must notify within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15 days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 must act promptly to allow the manufacturer to meet these deadlines.</a:t>
            </a:r>
          </a:p>
          <a:p>
            <a:endParaRPr lang="en-DK" dirty="0"/>
          </a:p>
        </p:txBody>
      </p:sp>
      <p:pic>
        <p:nvPicPr>
          <p:cNvPr id="5" name="Billede 4">
            <a:extLst>
              <a:ext uri="{FF2B5EF4-FFF2-40B4-BE49-F238E27FC236}">
                <a16:creationId xmlns:a16="http://schemas.microsoft.com/office/drawing/2014/main" id="{D86B9A2C-1E54-6FBC-B0A4-75D96214573A}"/>
              </a:ext>
            </a:extLst>
          </p:cNvPr>
          <p:cNvPicPr>
            <a:picLocks noChangeAspect="1"/>
          </p:cNvPicPr>
          <p:nvPr/>
        </p:nvPicPr>
        <p:blipFill>
          <a:blip r:embed="rId2"/>
          <a:stretch>
            <a:fillRect/>
          </a:stretch>
        </p:blipFill>
        <p:spPr>
          <a:xfrm>
            <a:off x="7278462" y="104775"/>
            <a:ext cx="1865538" cy="286537"/>
          </a:xfrm>
          <a:prstGeom prst="rect">
            <a:avLst/>
          </a:prstGeom>
        </p:spPr>
      </p:pic>
    </p:spTree>
    <p:extLst>
      <p:ext uri="{BB962C8B-B14F-4D97-AF65-F5344CB8AC3E}">
        <p14:creationId xmlns:p14="http://schemas.microsoft.com/office/powerpoint/2010/main" val="1207002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44C5B-C158-428B-EC44-DA0C98129FC3}"/>
              </a:ext>
            </a:extLst>
          </p:cNvPr>
          <p:cNvSpPr>
            <a:spLocks noGrp="1"/>
          </p:cNvSpPr>
          <p:nvPr>
            <p:ph type="title"/>
          </p:nvPr>
        </p:nvSpPr>
        <p:spPr/>
        <p:txBody>
          <a:bodyPr/>
          <a:lstStyle/>
          <a:p>
            <a:r>
              <a:rPr lang="en-DK" sz="2200" dirty="0"/>
              <a:t>Distributor Vigilance Obligation</a:t>
            </a:r>
          </a:p>
        </p:txBody>
      </p:sp>
      <p:sp>
        <p:nvSpPr>
          <p:cNvPr id="3" name="Content Placeholder 2">
            <a:extLst>
              <a:ext uri="{FF2B5EF4-FFF2-40B4-BE49-F238E27FC236}">
                <a16:creationId xmlns:a16="http://schemas.microsoft.com/office/drawing/2014/main" id="{00117E0B-EDC6-D5A6-53F8-62398F949CD3}"/>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5. Records to Maintain</a:t>
            </a: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Distributors must maintain a system for documenting and tracking incidents, including:</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Incident reports submitted to manufacturers/importers.</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Follow-up actions taken by the distributor.</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Responses or corrective actions initiated by the manufacturer.</a:t>
            </a:r>
          </a:p>
          <a:p>
            <a:pPr marL="0" indent="0">
              <a:buNone/>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Retention Period</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p>
          <a:p>
            <a:pPr marL="0" lvl="0" indent="0">
              <a:buSzPts val="1000"/>
              <a:buNone/>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At least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10 years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after the last device was made available (or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15 years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for implantable devices).</a:t>
            </a:r>
          </a:p>
          <a:p>
            <a:endParaRPr lang="en-DK" dirty="0"/>
          </a:p>
        </p:txBody>
      </p:sp>
      <p:pic>
        <p:nvPicPr>
          <p:cNvPr id="5" name="Billede 4">
            <a:extLst>
              <a:ext uri="{FF2B5EF4-FFF2-40B4-BE49-F238E27FC236}">
                <a16:creationId xmlns:a16="http://schemas.microsoft.com/office/drawing/2014/main" id="{FD8370BF-04C3-44CC-AECF-23980FCC71D0}"/>
              </a:ext>
            </a:extLst>
          </p:cNvPr>
          <p:cNvPicPr>
            <a:picLocks noChangeAspect="1"/>
          </p:cNvPicPr>
          <p:nvPr/>
        </p:nvPicPr>
        <p:blipFill>
          <a:blip r:embed="rId2"/>
          <a:stretch>
            <a:fillRect/>
          </a:stretch>
        </p:blipFill>
        <p:spPr>
          <a:xfrm>
            <a:off x="7278462" y="104775"/>
            <a:ext cx="1865538" cy="286537"/>
          </a:xfrm>
          <a:prstGeom prst="rect">
            <a:avLst/>
          </a:prstGeom>
        </p:spPr>
      </p:pic>
    </p:spTree>
    <p:extLst>
      <p:ext uri="{BB962C8B-B14F-4D97-AF65-F5344CB8AC3E}">
        <p14:creationId xmlns:p14="http://schemas.microsoft.com/office/powerpoint/2010/main" val="3497860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AE6DA-F570-1365-2EE1-A09C1E39FF66}"/>
              </a:ext>
            </a:extLst>
          </p:cNvPr>
          <p:cNvSpPr>
            <a:spLocks noGrp="1"/>
          </p:cNvSpPr>
          <p:nvPr>
            <p:ph type="title"/>
          </p:nvPr>
        </p:nvSpPr>
        <p:spPr/>
        <p:txBody>
          <a:bodyPr/>
          <a:lstStyle/>
          <a:p>
            <a:r>
              <a:rPr lang="en-DK" sz="2200" dirty="0"/>
              <a:t>Distributor Vigilance Obligation</a:t>
            </a:r>
          </a:p>
        </p:txBody>
      </p:sp>
      <p:sp>
        <p:nvSpPr>
          <p:cNvPr id="3" name="Content Placeholder 2">
            <a:extLst>
              <a:ext uri="{FF2B5EF4-FFF2-40B4-BE49-F238E27FC236}">
                <a16:creationId xmlns:a16="http://schemas.microsoft.com/office/drawing/2014/main" id="{EBFA5441-0650-7F1D-5FF4-EA8A994B4539}"/>
              </a:ext>
            </a:extLst>
          </p:cNvPr>
          <p:cNvSpPr>
            <a:spLocks noGrp="1"/>
          </p:cNvSpPr>
          <p:nvPr>
            <p:ph idx="1"/>
          </p:nvPr>
        </p:nvSpPr>
        <p:spPr/>
        <p:txBody>
          <a:bodyPr/>
          <a:lstStyle/>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6. Training for Staff</a:t>
            </a:r>
            <a:endParaRPr lang="en-DK" sz="14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Ensure staff involved in vigilance reporting:</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Can recognize serious incidents and safety concerns.</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Understand the reporting process and required timelines.</a:t>
            </a:r>
          </a:p>
          <a:p>
            <a:pPr marL="342900" lvl="0" indent="-342900">
              <a:buSzPts val="1000"/>
              <a:buFont typeface="Symbol" pitchFamily="2" charset="2"/>
              <a:buChar char=""/>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Are familiar with MDR definitions and their implications.</a:t>
            </a:r>
          </a:p>
          <a:p>
            <a:endParaRPr lang="en-DK" dirty="0"/>
          </a:p>
        </p:txBody>
      </p:sp>
      <p:pic>
        <p:nvPicPr>
          <p:cNvPr id="5" name="Billede 4">
            <a:extLst>
              <a:ext uri="{FF2B5EF4-FFF2-40B4-BE49-F238E27FC236}">
                <a16:creationId xmlns:a16="http://schemas.microsoft.com/office/drawing/2014/main" id="{03E83CAD-AB10-DC1C-91D0-20799FF9F30B}"/>
              </a:ext>
            </a:extLst>
          </p:cNvPr>
          <p:cNvPicPr>
            <a:picLocks noChangeAspect="1"/>
          </p:cNvPicPr>
          <p:nvPr/>
        </p:nvPicPr>
        <p:blipFill>
          <a:blip r:embed="rId2"/>
          <a:stretch>
            <a:fillRect/>
          </a:stretch>
        </p:blipFill>
        <p:spPr>
          <a:xfrm>
            <a:off x="7278462" y="104775"/>
            <a:ext cx="1865538" cy="286537"/>
          </a:xfrm>
          <a:prstGeom prst="rect">
            <a:avLst/>
          </a:prstGeom>
        </p:spPr>
      </p:pic>
    </p:spTree>
    <p:extLst>
      <p:ext uri="{BB962C8B-B14F-4D97-AF65-F5344CB8AC3E}">
        <p14:creationId xmlns:p14="http://schemas.microsoft.com/office/powerpoint/2010/main" val="2546144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06423-7061-6A58-49D1-439564883E34}"/>
              </a:ext>
            </a:extLst>
          </p:cNvPr>
          <p:cNvSpPr>
            <a:spLocks noGrp="1"/>
          </p:cNvSpPr>
          <p:nvPr>
            <p:ph type="title"/>
          </p:nvPr>
        </p:nvSpPr>
        <p:spPr/>
        <p:txBody>
          <a:bodyPr/>
          <a:lstStyle/>
          <a:p>
            <a:r>
              <a:rPr lang="en-DK" sz="2200" dirty="0"/>
              <a:t>Distributor Vigilance Obligation</a:t>
            </a:r>
          </a:p>
        </p:txBody>
      </p:sp>
      <p:sp>
        <p:nvSpPr>
          <p:cNvPr id="3" name="Content Placeholder 2">
            <a:extLst>
              <a:ext uri="{FF2B5EF4-FFF2-40B4-BE49-F238E27FC236}">
                <a16:creationId xmlns:a16="http://schemas.microsoft.com/office/drawing/2014/main" id="{5AF19316-6037-C6E9-5C6A-7EEF9B388D45}"/>
              </a:ext>
            </a:extLst>
          </p:cNvPr>
          <p:cNvSpPr>
            <a:spLocks noGrp="1"/>
          </p:cNvSpPr>
          <p:nvPr>
            <p:ph idx="1"/>
          </p:nvPr>
        </p:nvSpPr>
        <p:spPr/>
        <p:txBody>
          <a:bodyPr/>
          <a:lstStyle/>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7</a:t>
            </a:r>
            <a:r>
              <a:rPr lang="en-DK" sz="1400" b="1" kern="100" dirty="0">
                <a:solidFill>
                  <a:schemeClr val="bg2"/>
                </a:solidFill>
                <a:latin typeface="Aptos" panose="020B0004020202020204" pitchFamily="34" charset="0"/>
                <a:cs typeface="Times New Roman" panose="02020603050405020304" pitchFamily="18" charset="0"/>
              </a:rPr>
              <a:t>. Common Errors to Avoid</a:t>
            </a: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Delays in Reporting</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Waiting too long to inform manufacturers of incidents.</a:t>
            </a: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Inadequate Documentation</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Failing to collect sufficient information about the incident.</a:t>
            </a: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Misclassification of Complaints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Treating serious incidents as routine complaints.</a:t>
            </a: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Poor Communication</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Not following up with manufacturers or authorities when needed.</a:t>
            </a:r>
          </a:p>
          <a:p>
            <a:endParaRPr lang="en-DK" dirty="0"/>
          </a:p>
        </p:txBody>
      </p:sp>
      <p:pic>
        <p:nvPicPr>
          <p:cNvPr id="5" name="Billede 4">
            <a:extLst>
              <a:ext uri="{FF2B5EF4-FFF2-40B4-BE49-F238E27FC236}">
                <a16:creationId xmlns:a16="http://schemas.microsoft.com/office/drawing/2014/main" id="{D84C5B6A-FB74-8742-32CE-CF8F624BDD16}"/>
              </a:ext>
            </a:extLst>
          </p:cNvPr>
          <p:cNvPicPr>
            <a:picLocks noChangeAspect="1"/>
          </p:cNvPicPr>
          <p:nvPr/>
        </p:nvPicPr>
        <p:blipFill>
          <a:blip r:embed="rId2"/>
          <a:stretch>
            <a:fillRect/>
          </a:stretch>
        </p:blipFill>
        <p:spPr>
          <a:xfrm>
            <a:off x="7278462" y="121584"/>
            <a:ext cx="1865538" cy="286537"/>
          </a:xfrm>
          <a:prstGeom prst="rect">
            <a:avLst/>
          </a:prstGeom>
        </p:spPr>
      </p:pic>
    </p:spTree>
    <p:extLst>
      <p:ext uri="{BB962C8B-B14F-4D97-AF65-F5344CB8AC3E}">
        <p14:creationId xmlns:p14="http://schemas.microsoft.com/office/powerpoint/2010/main" val="36424970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58746-A69E-8D2E-D618-A8054A25F704}"/>
              </a:ext>
            </a:extLst>
          </p:cNvPr>
          <p:cNvSpPr>
            <a:spLocks noGrp="1"/>
          </p:cNvSpPr>
          <p:nvPr>
            <p:ph type="title"/>
          </p:nvPr>
        </p:nvSpPr>
        <p:spPr/>
        <p:txBody>
          <a:bodyPr/>
          <a:lstStyle/>
          <a:p>
            <a:r>
              <a:rPr lang="en-DK" sz="2200" dirty="0"/>
              <a:t>Distributor Vigilance Obligation</a:t>
            </a:r>
          </a:p>
        </p:txBody>
      </p:sp>
      <p:sp>
        <p:nvSpPr>
          <p:cNvPr id="3" name="Content Placeholder 2">
            <a:extLst>
              <a:ext uri="{FF2B5EF4-FFF2-40B4-BE49-F238E27FC236}">
                <a16:creationId xmlns:a16="http://schemas.microsoft.com/office/drawing/2014/main" id="{248119CB-3AE2-6777-B3BD-4721CFABDE82}"/>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8. Example Incident Workflow</a:t>
            </a:r>
          </a:p>
          <a:p>
            <a:pPr marL="342900" lvl="0" indent="-342900">
              <a:buFont typeface="+mj-lt"/>
              <a:buAutoNum type="arabicPeriod"/>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A distributor receives a report from a hospital about a patient injury linked to a device malfunction.</a:t>
            </a:r>
          </a:p>
          <a:p>
            <a:pPr marL="342900" lvl="0" indent="-342900">
              <a:buFont typeface="+mj-lt"/>
              <a:buAutoNum type="arabicPeriod"/>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The distributor documents the issue, including:</a:t>
            </a: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Device details (UDI, batch/serial number).</a:t>
            </a: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Description of the incident and consequences.</a:t>
            </a:r>
          </a:p>
          <a:p>
            <a:pPr marL="342900" lvl="0" indent="-342900">
              <a:buFont typeface="+mj-lt"/>
              <a:buAutoNum type="arabicPeriod"/>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The distributor isolates any remaining stock of the device (if applicable).</a:t>
            </a:r>
          </a:p>
          <a:p>
            <a:pPr marL="342900" lvl="0" indent="-342900">
              <a:buFont typeface="+mj-lt"/>
              <a:buAutoNum type="arabicPeriod"/>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The incident is reported to the manufacturer and importer immediately.</a:t>
            </a:r>
          </a:p>
          <a:p>
            <a:pPr marL="342900" lvl="0" indent="-342900">
              <a:buFont typeface="+mj-lt"/>
              <a:buAutoNum type="arabicPeriod"/>
              <a:tabLst>
                <a:tab pos="4572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The distributor supports the manufacturer in their submission to the Competent Authority and any subsequent investigation.</a:t>
            </a:r>
          </a:p>
          <a:p>
            <a:pPr marL="0" indent="0">
              <a:buNone/>
            </a:pPr>
            <a:endParaRPr lang="en-DK" dirty="0"/>
          </a:p>
        </p:txBody>
      </p:sp>
      <p:pic>
        <p:nvPicPr>
          <p:cNvPr id="5" name="Billede 4">
            <a:extLst>
              <a:ext uri="{FF2B5EF4-FFF2-40B4-BE49-F238E27FC236}">
                <a16:creationId xmlns:a16="http://schemas.microsoft.com/office/drawing/2014/main" id="{C2331161-7630-7220-BCBB-873817ACEF9F}"/>
              </a:ext>
            </a:extLst>
          </p:cNvPr>
          <p:cNvPicPr>
            <a:picLocks noChangeAspect="1"/>
          </p:cNvPicPr>
          <p:nvPr/>
        </p:nvPicPr>
        <p:blipFill>
          <a:blip r:embed="rId2"/>
          <a:stretch>
            <a:fillRect/>
          </a:stretch>
        </p:blipFill>
        <p:spPr>
          <a:xfrm>
            <a:off x="7278462" y="85725"/>
            <a:ext cx="1865538" cy="286537"/>
          </a:xfrm>
          <a:prstGeom prst="rect">
            <a:avLst/>
          </a:prstGeom>
        </p:spPr>
      </p:pic>
    </p:spTree>
    <p:extLst>
      <p:ext uri="{BB962C8B-B14F-4D97-AF65-F5344CB8AC3E}">
        <p14:creationId xmlns:p14="http://schemas.microsoft.com/office/powerpoint/2010/main" val="23328635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32788-BA9A-32A4-B246-67F8B7B9179C}"/>
              </a:ext>
            </a:extLst>
          </p:cNvPr>
          <p:cNvSpPr>
            <a:spLocks noGrp="1"/>
          </p:cNvSpPr>
          <p:nvPr>
            <p:ph type="title"/>
          </p:nvPr>
        </p:nvSpPr>
        <p:spPr/>
        <p:txBody>
          <a:bodyPr/>
          <a:lstStyle/>
          <a:p>
            <a:r>
              <a:rPr lang="en-DK" sz="2200" dirty="0"/>
              <a:t>Distributor Vigilance Obligation</a:t>
            </a:r>
          </a:p>
        </p:txBody>
      </p:sp>
      <p:sp>
        <p:nvSpPr>
          <p:cNvPr id="3" name="Content Placeholder 2">
            <a:extLst>
              <a:ext uri="{FF2B5EF4-FFF2-40B4-BE49-F238E27FC236}">
                <a16:creationId xmlns:a16="http://schemas.microsoft.com/office/drawing/2014/main" id="{5FA7C222-91A1-964D-DFAB-7DE39ED0216A}"/>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9. Conclusion</a:t>
            </a:r>
          </a:p>
          <a:p>
            <a:pPr marL="0" indent="0">
              <a:buNone/>
            </a:pPr>
            <a:r>
              <a:rPr lang="en-DK"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While the manufacturer is the primary party responsible for submitting vigilance reports to authorities, distributors play a key role by acting as the first point of contact in the supply chain. </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Timely and accurate reporting, combined with robust internal procedures, ensures compliance with MDR vigilance requirements and contributes to patient safety.</a:t>
            </a:r>
          </a:p>
          <a:p>
            <a:endParaRPr lang="en-DK" dirty="0"/>
          </a:p>
        </p:txBody>
      </p:sp>
      <p:pic>
        <p:nvPicPr>
          <p:cNvPr id="5" name="Billede 4">
            <a:extLst>
              <a:ext uri="{FF2B5EF4-FFF2-40B4-BE49-F238E27FC236}">
                <a16:creationId xmlns:a16="http://schemas.microsoft.com/office/drawing/2014/main" id="{F2D78DFC-0EEB-7697-9130-EE1D5711E4C8}"/>
              </a:ext>
            </a:extLst>
          </p:cNvPr>
          <p:cNvPicPr>
            <a:picLocks noChangeAspect="1"/>
          </p:cNvPicPr>
          <p:nvPr/>
        </p:nvPicPr>
        <p:blipFill>
          <a:blip r:embed="rId2"/>
          <a:stretch>
            <a:fillRect/>
          </a:stretch>
        </p:blipFill>
        <p:spPr>
          <a:xfrm>
            <a:off x="7278462" y="103654"/>
            <a:ext cx="1865538" cy="286537"/>
          </a:xfrm>
          <a:prstGeom prst="rect">
            <a:avLst/>
          </a:prstGeom>
        </p:spPr>
      </p:pic>
    </p:spTree>
    <p:extLst>
      <p:ext uri="{BB962C8B-B14F-4D97-AF65-F5344CB8AC3E}">
        <p14:creationId xmlns:p14="http://schemas.microsoft.com/office/powerpoint/2010/main" val="9481880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DC8FD-DE1E-F20B-7804-1AC39D7857D0}"/>
              </a:ext>
            </a:extLst>
          </p:cNvPr>
          <p:cNvSpPr>
            <a:spLocks noGrp="1"/>
          </p:cNvSpPr>
          <p:nvPr>
            <p:ph type="title"/>
          </p:nvPr>
        </p:nvSpPr>
        <p:spPr>
          <a:xfrm>
            <a:off x="347663" y="140634"/>
            <a:ext cx="8688387" cy="713185"/>
          </a:xfrm>
        </p:spPr>
        <p:txBody>
          <a:bodyPr/>
          <a:lstStyle/>
          <a:p>
            <a:r>
              <a:rPr lang="en-DK" sz="2200" dirty="0"/>
              <a:t>Common Errors</a:t>
            </a:r>
          </a:p>
        </p:txBody>
      </p:sp>
      <p:sp>
        <p:nvSpPr>
          <p:cNvPr id="3" name="Content Placeholder 2">
            <a:extLst>
              <a:ext uri="{FF2B5EF4-FFF2-40B4-BE49-F238E27FC236}">
                <a16:creationId xmlns:a16="http://schemas.microsoft.com/office/drawing/2014/main" id="{20482FA8-6AA6-8B8D-15AC-F281EED7ED75}"/>
              </a:ext>
            </a:extLst>
          </p:cNvPr>
          <p:cNvSpPr>
            <a:spLocks noGrp="1"/>
          </p:cNvSpPr>
          <p:nvPr>
            <p:ph idx="1"/>
          </p:nvPr>
        </p:nvSpPr>
        <p:spPr/>
        <p:txBody>
          <a:bodyPr/>
          <a:lstStyle/>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Here are the most common errors distributors make when trying to comply with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MDR Article 14</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and how to mitigate them:</a:t>
            </a:r>
            <a:endParaRPr lang="en-DK" sz="1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1. Inadequate Verification</a:t>
            </a:r>
            <a:endParaRPr lang="en-DK" sz="14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Error</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Failing to ensure that labeling and instructions for use (IFU) are in the correct language or comply with MDR requirements (e.g., missing UDI, warnings, or manufacturer/importer details).</a:t>
            </a: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Why it happens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Lack of training or reliance on suppliers to handle labeling requirements.</a:t>
            </a: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Solution</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Develop a </a:t>
            </a:r>
            <a:r>
              <a:rPr lang="en-US" sz="1400" b="1" kern="100" dirty="0">
                <a:effectLst/>
                <a:latin typeface="Aptos" panose="020B0004020202020204" pitchFamily="34" charset="0"/>
                <a:ea typeface="Aptos" panose="020B0004020202020204" pitchFamily="34" charset="0"/>
                <a:cs typeface="Times New Roman" panose="02020603050405020304" pitchFamily="18" charset="0"/>
              </a:rPr>
              <a:t>pre-distribution</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 checklist</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to verify that all required elements are present, including CE marking, UDI, and correct language.</a:t>
            </a: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Train staff to spot </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possible</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errors, such as missing symbols or incorrect translations.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US" sz="1400" kern="100" dirty="0">
                <a:latin typeface="Aptos" panose="020B0004020202020204" pitchFamily="34" charset="0"/>
                <a:ea typeface="Aptos" panose="020B0004020202020204" pitchFamily="34" charset="0"/>
                <a:cs typeface="Times New Roman" panose="02020603050405020304" pitchFamily="18" charset="0"/>
              </a:rPr>
              <a:t>Keep </a:t>
            </a:r>
            <a:r>
              <a:rPr lang="en-US" sz="1400" b="1" kern="100" dirty="0">
                <a:latin typeface="Aptos" panose="020B0004020202020204" pitchFamily="34" charset="0"/>
                <a:ea typeface="Aptos" panose="020B0004020202020204" pitchFamily="34" charset="0"/>
                <a:cs typeface="Times New Roman" panose="02020603050405020304" pitchFamily="18" charset="0"/>
              </a:rPr>
              <a:t>verified compliance documentation </a:t>
            </a:r>
            <a:r>
              <a:rPr lang="en-US" sz="1400" kern="100" dirty="0">
                <a:latin typeface="Aptos" panose="020B0004020202020204" pitchFamily="34" charset="0"/>
                <a:ea typeface="Aptos" panose="020B0004020202020204" pitchFamily="34" charset="0"/>
                <a:cs typeface="Times New Roman" panose="02020603050405020304" pitchFamily="18" charset="0"/>
              </a:rPr>
              <a:t>readily accessible, in case this is requested by an authority.</a:t>
            </a:r>
          </a:p>
          <a:p>
            <a:pPr marL="742950" lvl="1" indent="-285750">
              <a:buSzPts val="1000"/>
              <a:buFont typeface="Courier New" panose="02070309020205020404" pitchFamily="49" charset="0"/>
              <a:buChar char="o"/>
              <a:tabLst>
                <a:tab pos="914400" algn="l"/>
              </a:tabLs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C</a:t>
            </a:r>
            <a:r>
              <a:rPr lang="en-US" sz="1400" kern="100" dirty="0">
                <a:latin typeface="Aptos" panose="020B0004020202020204" pitchFamily="34" charset="0"/>
                <a:ea typeface="Aptos" panose="020B0004020202020204" pitchFamily="34" charset="0"/>
                <a:cs typeface="Times New Roman" panose="02020603050405020304" pitchFamily="18" charset="0"/>
              </a:rPr>
              <a:t>ommunicate with the manufacturer.</a:t>
            </a: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DK" dirty="0"/>
          </a:p>
        </p:txBody>
      </p:sp>
      <p:pic>
        <p:nvPicPr>
          <p:cNvPr id="5" name="Billede 4">
            <a:extLst>
              <a:ext uri="{FF2B5EF4-FFF2-40B4-BE49-F238E27FC236}">
                <a16:creationId xmlns:a16="http://schemas.microsoft.com/office/drawing/2014/main" id="{FE6C7C9A-3E73-5C7C-DB71-6EAEE30265AF}"/>
              </a:ext>
            </a:extLst>
          </p:cNvPr>
          <p:cNvPicPr>
            <a:picLocks noChangeAspect="1"/>
          </p:cNvPicPr>
          <p:nvPr/>
        </p:nvPicPr>
        <p:blipFill>
          <a:blip r:embed="rId3"/>
          <a:stretch>
            <a:fillRect/>
          </a:stretch>
        </p:blipFill>
        <p:spPr>
          <a:xfrm>
            <a:off x="7278462" y="105178"/>
            <a:ext cx="1865538" cy="286537"/>
          </a:xfrm>
          <a:prstGeom prst="rect">
            <a:avLst/>
          </a:prstGeom>
        </p:spPr>
      </p:pic>
    </p:spTree>
    <p:extLst>
      <p:ext uri="{BB962C8B-B14F-4D97-AF65-F5344CB8AC3E}">
        <p14:creationId xmlns:p14="http://schemas.microsoft.com/office/powerpoint/2010/main" val="3853745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200" dirty="0"/>
              <a:t>Agenda</a:t>
            </a:r>
          </a:p>
        </p:txBody>
      </p:sp>
      <p:sp>
        <p:nvSpPr>
          <p:cNvPr id="3" name="Content Placeholder 2"/>
          <p:cNvSpPr>
            <a:spLocks noGrp="1"/>
          </p:cNvSpPr>
          <p:nvPr>
            <p:ph idx="1"/>
          </p:nvPr>
        </p:nvSpPr>
        <p:spPr/>
        <p:txBody>
          <a:bodyPr>
            <a:normAutofit/>
          </a:bodyPr>
          <a:lstStyle/>
          <a:p>
            <a:pPr marL="342900" indent="-342900">
              <a:buFont typeface="+mj-lt"/>
              <a:buAutoNum type="arabicPeriod"/>
            </a:pPr>
            <a:endParaRPr dirty="0">
              <a:latin typeface="Aptos" panose="020B0004020202020204" pitchFamily="34" charset="0"/>
            </a:endParaRPr>
          </a:p>
          <a:p>
            <a:pPr marL="342900" indent="-342900">
              <a:buFont typeface="+mj-lt"/>
              <a:buAutoNum type="arabicPeriod"/>
            </a:pPr>
            <a:r>
              <a:rPr dirty="0">
                <a:latin typeface="Aptos" panose="020B0004020202020204" pitchFamily="34" charset="0"/>
              </a:rPr>
              <a:t>Introduction to EU MDR and Article 14</a:t>
            </a:r>
          </a:p>
          <a:p>
            <a:pPr marL="342900" indent="-342900">
              <a:buFont typeface="+mj-lt"/>
              <a:buAutoNum type="arabicPeriod"/>
            </a:pPr>
            <a:r>
              <a:rPr dirty="0">
                <a:latin typeface="Aptos" panose="020B0004020202020204" pitchFamily="34" charset="0"/>
              </a:rPr>
              <a:t>Distributor Responsibilities under MDR</a:t>
            </a:r>
            <a:endParaRPr lang="da-DK" dirty="0">
              <a:latin typeface="Aptos" panose="020B0004020202020204" pitchFamily="34" charset="0"/>
            </a:endParaRPr>
          </a:p>
          <a:p>
            <a:pPr marL="342900" indent="-342900">
              <a:buFont typeface="+mj-lt"/>
              <a:buAutoNum type="arabicPeriod"/>
            </a:pPr>
            <a:r>
              <a:rPr lang="en-DK" dirty="0">
                <a:latin typeface="Aptos" panose="020B0004020202020204" pitchFamily="34" charset="0"/>
              </a:rPr>
              <a:t>Required Procedures</a:t>
            </a:r>
          </a:p>
          <a:p>
            <a:pPr marL="342900" indent="-342900">
              <a:buFont typeface="+mj-lt"/>
              <a:buAutoNum type="arabicPeriod"/>
            </a:pPr>
            <a:r>
              <a:rPr lang="en-DK" dirty="0">
                <a:latin typeface="Aptos" panose="020B0004020202020204" pitchFamily="34" charset="0"/>
              </a:rPr>
              <a:t>Distributor Vigilance Obligation</a:t>
            </a:r>
          </a:p>
          <a:p>
            <a:pPr marL="342900" indent="-342900">
              <a:buFont typeface="+mj-lt"/>
              <a:buAutoNum type="arabicPeriod"/>
            </a:pPr>
            <a:r>
              <a:rPr lang="en-DK" dirty="0">
                <a:latin typeface="Aptos" panose="020B0004020202020204" pitchFamily="34" charset="0"/>
              </a:rPr>
              <a:t>Best Practi</a:t>
            </a:r>
            <a:r>
              <a:rPr lang="en-US" dirty="0">
                <a:latin typeface="Aptos" panose="020B0004020202020204" pitchFamily="34" charset="0"/>
              </a:rPr>
              <a:t>c</a:t>
            </a:r>
            <a:r>
              <a:rPr lang="en-DK" dirty="0">
                <a:latin typeface="Aptos" panose="020B0004020202020204" pitchFamily="34" charset="0"/>
              </a:rPr>
              <a:t>es for Distributors</a:t>
            </a:r>
            <a:endParaRPr lang="en-US" dirty="0">
              <a:latin typeface="Aptos" panose="020B0004020202020204" pitchFamily="34" charset="0"/>
            </a:endParaRPr>
          </a:p>
          <a:p>
            <a:pPr marL="342900" indent="-342900">
              <a:buFont typeface="+mj-lt"/>
              <a:buAutoNum type="arabicPeriod"/>
            </a:pPr>
            <a:r>
              <a:rPr lang="en-US" dirty="0">
                <a:latin typeface="Aptos" panose="020B0004020202020204" pitchFamily="34" charset="0"/>
              </a:rPr>
              <a:t>Common Errors</a:t>
            </a:r>
            <a:endParaRPr lang="en-DK" dirty="0">
              <a:latin typeface="Aptos" panose="020B0004020202020204" pitchFamily="34" charset="0"/>
            </a:endParaRPr>
          </a:p>
          <a:p>
            <a:pPr marL="342900" indent="-342900">
              <a:buFont typeface="+mj-lt"/>
              <a:buAutoNum type="arabicPeriod"/>
            </a:pPr>
            <a:endParaRPr lang="en-DK" dirty="0"/>
          </a:p>
          <a:p>
            <a:pPr marL="342900" indent="-342900">
              <a:buFont typeface="+mj-lt"/>
              <a:buAutoNum type="arabicPeriod"/>
            </a:pPr>
            <a:endParaRPr dirty="0"/>
          </a:p>
        </p:txBody>
      </p:sp>
      <p:pic>
        <p:nvPicPr>
          <p:cNvPr id="5" name="Billede 4">
            <a:extLst>
              <a:ext uri="{FF2B5EF4-FFF2-40B4-BE49-F238E27FC236}">
                <a16:creationId xmlns:a16="http://schemas.microsoft.com/office/drawing/2014/main" id="{F2E6DAB8-0948-1BDB-2929-AF75EA7A63BE}"/>
              </a:ext>
            </a:extLst>
          </p:cNvPr>
          <p:cNvPicPr>
            <a:picLocks noChangeAspect="1"/>
          </p:cNvPicPr>
          <p:nvPr/>
        </p:nvPicPr>
        <p:blipFill>
          <a:blip r:embed="rId3"/>
          <a:stretch>
            <a:fillRect/>
          </a:stretch>
        </p:blipFill>
        <p:spPr>
          <a:xfrm>
            <a:off x="7278462" y="148478"/>
            <a:ext cx="1865538" cy="286537"/>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D2D7E-99AE-7485-1491-3864DBE341B4}"/>
              </a:ext>
            </a:extLst>
          </p:cNvPr>
          <p:cNvSpPr>
            <a:spLocks noGrp="1"/>
          </p:cNvSpPr>
          <p:nvPr>
            <p:ph type="title"/>
          </p:nvPr>
        </p:nvSpPr>
        <p:spPr/>
        <p:txBody>
          <a:bodyPr/>
          <a:lstStyle/>
          <a:p>
            <a:r>
              <a:rPr lang="en-DK" sz="2200" dirty="0"/>
              <a:t>Common Errors</a:t>
            </a:r>
          </a:p>
        </p:txBody>
      </p:sp>
      <p:sp>
        <p:nvSpPr>
          <p:cNvPr id="3" name="Content Placeholder 2">
            <a:extLst>
              <a:ext uri="{FF2B5EF4-FFF2-40B4-BE49-F238E27FC236}">
                <a16:creationId xmlns:a16="http://schemas.microsoft.com/office/drawing/2014/main" id="{A8E5F3FC-D185-6D11-D688-C9613762B826}"/>
              </a:ext>
            </a:extLst>
          </p:cNvPr>
          <p:cNvSpPr>
            <a:spLocks noGrp="1"/>
          </p:cNvSpPr>
          <p:nvPr>
            <p:ph idx="1"/>
          </p:nvPr>
        </p:nvSpPr>
        <p:spPr/>
        <p:txBody>
          <a:bodyPr/>
          <a:lstStyle/>
          <a:p>
            <a:pPr marL="0" indent="0">
              <a:buNone/>
            </a:pPr>
            <a:r>
              <a:rPr lang="en-DK" sz="13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2. Overlooking Importer Information</a:t>
            </a:r>
            <a:endParaRPr lang="en-DK" sz="13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Error</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Distributing devices without confirming the importer’s name and address are present on the device or accompanying documentation.</a:t>
            </a: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Why it happens</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Assuming the information is pre-checked by the manufacturer or importer.</a:t>
            </a: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Solution</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Implement a </a:t>
            </a:r>
            <a:r>
              <a:rPr lang="en-DK" sz="1300" b="1" kern="100" dirty="0">
                <a:effectLst/>
                <a:latin typeface="Aptos" panose="020B0004020202020204" pitchFamily="34" charset="0"/>
                <a:ea typeface="Aptos" panose="020B0004020202020204" pitchFamily="34" charset="0"/>
                <a:cs typeface="Times New Roman" panose="02020603050405020304" pitchFamily="18" charset="0"/>
              </a:rPr>
              <a:t>mandatory review process</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for each shipment.</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Refuse to accept devices that lack </a:t>
            </a:r>
            <a:r>
              <a:rPr lang="en-US" sz="1300" kern="100" dirty="0">
                <a:effectLst/>
                <a:latin typeface="Aptos" panose="020B0004020202020204" pitchFamily="34" charset="0"/>
                <a:ea typeface="Aptos" panose="020B0004020202020204" pitchFamily="34" charset="0"/>
                <a:cs typeface="Times New Roman" panose="02020603050405020304" pitchFamily="18" charset="0"/>
              </a:rPr>
              <a:t>required information</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a:t>
            </a:r>
            <a:endParaRPr lang="en-DK" sz="1300" dirty="0">
              <a:latin typeface="Aptos" panose="020B0004020202020204" pitchFamily="34" charset="0"/>
            </a:endParaRPr>
          </a:p>
          <a:p>
            <a:pPr marL="0" indent="0">
              <a:buNone/>
            </a:pPr>
            <a:r>
              <a:rPr lang="en-DK" sz="13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3. Failing to Identify Non-Conforming Devices</a:t>
            </a:r>
            <a:endParaRPr lang="en-DK" sz="13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Error</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Distributing devices that do not comply with MDR (e.g., missing CE mark, incomplete Declaration of Conformity, or expired certificates).</a:t>
            </a: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Why it happens</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Limited knowledge of compliance requirements or lack of a structured inspection process.</a:t>
            </a: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Solution</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Conduct </a:t>
            </a:r>
            <a:r>
              <a:rPr lang="en-DK" sz="1300" b="1" kern="100" dirty="0">
                <a:effectLst/>
                <a:latin typeface="Aptos" panose="020B0004020202020204" pitchFamily="34" charset="0"/>
                <a:ea typeface="Aptos" panose="020B0004020202020204" pitchFamily="34" charset="0"/>
                <a:cs typeface="Times New Roman" panose="02020603050405020304" pitchFamily="18" charset="0"/>
              </a:rPr>
              <a:t>regular staff training</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on MDR requirements.</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Use a </a:t>
            </a:r>
            <a:r>
              <a:rPr lang="en-DK" sz="1300" b="1" kern="100" dirty="0">
                <a:effectLst/>
                <a:latin typeface="Aptos" panose="020B0004020202020204" pitchFamily="34" charset="0"/>
                <a:ea typeface="Aptos" panose="020B0004020202020204" pitchFamily="34" charset="0"/>
                <a:cs typeface="Times New Roman" panose="02020603050405020304" pitchFamily="18" charset="0"/>
              </a:rPr>
              <a:t>documented inspection checklist</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to verify device conformity before distribution.</a:t>
            </a:r>
          </a:p>
          <a:p>
            <a:pPr marL="0" indent="0">
              <a:buNone/>
            </a:pPr>
            <a:endParaRPr lang="en-DK" dirty="0"/>
          </a:p>
        </p:txBody>
      </p:sp>
      <p:pic>
        <p:nvPicPr>
          <p:cNvPr id="5" name="Billede 4">
            <a:extLst>
              <a:ext uri="{FF2B5EF4-FFF2-40B4-BE49-F238E27FC236}">
                <a16:creationId xmlns:a16="http://schemas.microsoft.com/office/drawing/2014/main" id="{D01677E7-7F61-D6FD-9359-BFCEFBB3CDE9}"/>
              </a:ext>
            </a:extLst>
          </p:cNvPr>
          <p:cNvPicPr>
            <a:picLocks noChangeAspect="1"/>
          </p:cNvPicPr>
          <p:nvPr/>
        </p:nvPicPr>
        <p:blipFill>
          <a:blip r:embed="rId3"/>
          <a:stretch>
            <a:fillRect/>
          </a:stretch>
        </p:blipFill>
        <p:spPr>
          <a:xfrm>
            <a:off x="7278462" y="94690"/>
            <a:ext cx="1865538" cy="286537"/>
          </a:xfrm>
          <a:prstGeom prst="rect">
            <a:avLst/>
          </a:prstGeom>
        </p:spPr>
      </p:pic>
    </p:spTree>
    <p:extLst>
      <p:ext uri="{BB962C8B-B14F-4D97-AF65-F5344CB8AC3E}">
        <p14:creationId xmlns:p14="http://schemas.microsoft.com/office/powerpoint/2010/main" val="21890986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0DA74-F0A3-9ACC-0D43-F0A22216CFD7}"/>
              </a:ext>
            </a:extLst>
          </p:cNvPr>
          <p:cNvSpPr>
            <a:spLocks noGrp="1"/>
          </p:cNvSpPr>
          <p:nvPr>
            <p:ph type="title"/>
          </p:nvPr>
        </p:nvSpPr>
        <p:spPr/>
        <p:txBody>
          <a:bodyPr/>
          <a:lstStyle/>
          <a:p>
            <a:r>
              <a:rPr lang="en-DK" sz="2200" dirty="0"/>
              <a:t>Common Errors</a:t>
            </a:r>
          </a:p>
        </p:txBody>
      </p:sp>
      <p:sp>
        <p:nvSpPr>
          <p:cNvPr id="3" name="Content Placeholder 2">
            <a:extLst>
              <a:ext uri="{FF2B5EF4-FFF2-40B4-BE49-F238E27FC236}">
                <a16:creationId xmlns:a16="http://schemas.microsoft.com/office/drawing/2014/main" id="{991729C6-3C5E-86D5-CF71-BE26D0FCA47B}"/>
              </a:ext>
            </a:extLst>
          </p:cNvPr>
          <p:cNvSpPr>
            <a:spLocks noGrp="1"/>
          </p:cNvSpPr>
          <p:nvPr>
            <p:ph idx="1"/>
          </p:nvPr>
        </p:nvSpPr>
        <p:spPr/>
        <p:txBody>
          <a:bodyPr/>
          <a:lstStyle/>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4. Poor Complaint Handling</a:t>
            </a:r>
            <a:endParaRPr lang="en-DK" sz="14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Error</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Not maintaining an adequate system for capturing and forwarding complaints t</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he</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manufacturer.</a:t>
            </a: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Why it happens</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Lack of clarity on reporting responsibilities or absence of a structured complaint system.</a:t>
            </a: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Solution</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200" kern="100" dirty="0">
                <a:effectLst/>
                <a:latin typeface="Aptos" panose="020B0004020202020204" pitchFamily="34" charset="0"/>
                <a:ea typeface="Aptos" panose="020B0004020202020204" pitchFamily="34" charset="0"/>
                <a:cs typeface="Times New Roman" panose="02020603050405020304" pitchFamily="18" charset="0"/>
              </a:rPr>
              <a:t>Implement a </a:t>
            </a:r>
            <a:r>
              <a:rPr lang="en-DK" sz="1200" b="1" kern="100" dirty="0">
                <a:effectLst/>
                <a:latin typeface="Aptos" panose="020B0004020202020204" pitchFamily="34" charset="0"/>
                <a:ea typeface="Aptos" panose="020B0004020202020204" pitchFamily="34" charset="0"/>
                <a:cs typeface="Times New Roman" panose="02020603050405020304" pitchFamily="18" charset="0"/>
              </a:rPr>
              <a:t>centralized complaint log</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or </a:t>
            </a:r>
            <a:r>
              <a:rPr lang="en-US" sz="1200" b="1" kern="100" dirty="0">
                <a:effectLst/>
                <a:latin typeface="Aptos" panose="020B0004020202020204" pitchFamily="34" charset="0"/>
                <a:ea typeface="Aptos" panose="020B0004020202020204" pitchFamily="34" charset="0"/>
                <a:cs typeface="Times New Roman" panose="02020603050405020304" pitchFamily="18" charset="0"/>
              </a:rPr>
              <a:t>complaint management software</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to document and track issues.</a:t>
            </a:r>
          </a:p>
          <a:p>
            <a:pPr marL="742950" lvl="1" indent="-285750">
              <a:buSzPts val="1000"/>
              <a:buFont typeface="Courier New" panose="02070309020205020404" pitchFamily="49" charset="0"/>
              <a:buChar char="o"/>
              <a:tabLst>
                <a:tab pos="914400" algn="l"/>
              </a:tabLst>
            </a:pPr>
            <a:r>
              <a:rPr lang="en-DK" sz="1200" kern="100" dirty="0">
                <a:effectLst/>
                <a:latin typeface="Aptos" panose="020B0004020202020204" pitchFamily="34" charset="0"/>
                <a:ea typeface="Aptos" panose="020B0004020202020204" pitchFamily="34" charset="0"/>
                <a:cs typeface="Times New Roman" panose="02020603050405020304" pitchFamily="18" charset="0"/>
              </a:rPr>
              <a:t>Assign a designated </a:t>
            </a:r>
            <a:r>
              <a:rPr lang="en-DK" sz="1200" b="1" kern="100" dirty="0">
                <a:effectLst/>
                <a:latin typeface="Aptos" panose="020B0004020202020204" pitchFamily="34" charset="0"/>
                <a:ea typeface="Aptos" panose="020B0004020202020204" pitchFamily="34" charset="0"/>
                <a:cs typeface="Times New Roman" panose="02020603050405020304" pitchFamily="18" charset="0"/>
              </a:rPr>
              <a:t>complaint coordinator</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to ensure timely reporting to manufacturers and competent authorities.</a:t>
            </a:r>
          </a:p>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5. Inadequate Record Keeping</a:t>
            </a:r>
            <a:endParaRPr lang="en-DK" sz="14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Error</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Failing to maintain records of devices supplied or received, or being unable to trace economic operators in the supply chain.</a:t>
            </a: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Why it happens</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Reliance on manual processes or incomplete documentation systems.</a:t>
            </a: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Solution</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200" kern="100" dirty="0">
                <a:effectLst/>
                <a:latin typeface="Aptos" panose="020B0004020202020204" pitchFamily="34" charset="0"/>
                <a:ea typeface="Aptos" panose="020B0004020202020204" pitchFamily="34" charset="0"/>
                <a:cs typeface="Times New Roman" panose="02020603050405020304" pitchFamily="18" charset="0"/>
              </a:rPr>
              <a:t>Use </a:t>
            </a:r>
            <a:r>
              <a:rPr lang="en-DK" sz="1200" b="1" kern="100" dirty="0">
                <a:effectLst/>
                <a:latin typeface="Aptos" panose="020B0004020202020204" pitchFamily="34" charset="0"/>
                <a:ea typeface="Aptos" panose="020B0004020202020204" pitchFamily="34" charset="0"/>
                <a:cs typeface="Times New Roman" panose="02020603050405020304" pitchFamily="18" charset="0"/>
              </a:rPr>
              <a:t>inventory management software</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to automate record-keeping and ensure traceability.</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Integrate </a:t>
            </a:r>
            <a:r>
              <a:rPr lang="en-US" sz="1200" b="1" kern="100" dirty="0">
                <a:effectLst/>
                <a:latin typeface="Aptos" panose="020B0004020202020204" pitchFamily="34" charset="0"/>
                <a:ea typeface="Aptos" panose="020B0004020202020204" pitchFamily="34" charset="0"/>
                <a:cs typeface="Times New Roman" panose="02020603050405020304" pitchFamily="18" charset="0"/>
              </a:rPr>
              <a:t>UDI</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where possible.</a:t>
            </a:r>
          </a:p>
          <a:p>
            <a:pPr marL="742950" lvl="1" indent="-285750">
              <a:buSzPts val="1000"/>
              <a:buFont typeface="Courier New" panose="02070309020205020404" pitchFamily="49" charset="0"/>
              <a:buChar char="o"/>
              <a:tabLst>
                <a:tab pos="914400" algn="l"/>
              </a:tabLst>
            </a:pPr>
            <a:r>
              <a:rPr lang="en-US" sz="1200" kern="100" dirty="0">
                <a:latin typeface="Aptos" panose="020B0004020202020204" pitchFamily="34" charset="0"/>
                <a:ea typeface="Aptos" panose="020B0004020202020204" pitchFamily="34" charset="0"/>
                <a:cs typeface="Times New Roman" panose="02020603050405020304" pitchFamily="18" charset="0"/>
              </a:rPr>
              <a:t>Maintain an </a:t>
            </a:r>
            <a:r>
              <a:rPr lang="en-US" sz="1200" b="1" kern="100" dirty="0">
                <a:latin typeface="Aptos" panose="020B0004020202020204" pitchFamily="34" charset="0"/>
                <a:ea typeface="Aptos" panose="020B0004020202020204" pitchFamily="34" charset="0"/>
                <a:cs typeface="Times New Roman" panose="02020603050405020304" pitchFamily="18" charset="0"/>
              </a:rPr>
              <a:t>up-to-date customer database</a:t>
            </a:r>
            <a:r>
              <a:rPr lang="en-US" sz="1200" kern="100" dirty="0">
                <a:latin typeface="Aptos" panose="020B0004020202020204" pitchFamily="34" charset="0"/>
                <a:ea typeface="Aptos" panose="020B0004020202020204" pitchFamily="34" charset="0"/>
                <a:cs typeface="Times New Roman" panose="02020603050405020304" pitchFamily="18" charset="0"/>
              </a:rPr>
              <a:t> for recall communications.</a:t>
            </a:r>
            <a:endParaRPr lang="en-DK"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DK" sz="1200" kern="100" dirty="0">
                <a:effectLst/>
                <a:latin typeface="Aptos" panose="020B0004020202020204" pitchFamily="34" charset="0"/>
                <a:ea typeface="Aptos" panose="020B0004020202020204" pitchFamily="34" charset="0"/>
                <a:cs typeface="Times New Roman" panose="02020603050405020304" pitchFamily="18" charset="0"/>
              </a:rPr>
              <a:t>Periodically audit records to ensure accuracy and completeness.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US" sz="1200" b="1" kern="100" dirty="0">
                <a:effectLst/>
                <a:latin typeface="Aptos" panose="020B0004020202020204" pitchFamily="34" charset="0"/>
                <a:ea typeface="Aptos" panose="020B0004020202020204" pitchFamily="34" charset="0"/>
                <a:cs typeface="Times New Roman" panose="02020603050405020304" pitchFamily="18" charset="0"/>
              </a:rPr>
              <a:t>Simulate recall scenarios </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to test the effectiveness of </a:t>
            </a:r>
            <a:r>
              <a:rPr lang="en-US" sz="1200" kern="100" dirty="0">
                <a:latin typeface="Aptos" panose="020B0004020202020204" pitchFamily="34" charset="0"/>
                <a:ea typeface="Aptos" panose="020B0004020202020204" pitchFamily="34" charset="0"/>
                <a:cs typeface="Times New Roman" panose="02020603050405020304" pitchFamily="18" charset="0"/>
              </a:rPr>
              <a:t>your procedures.</a:t>
            </a:r>
            <a:endParaRPr lang="en-DK"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DK" dirty="0"/>
          </a:p>
        </p:txBody>
      </p:sp>
      <p:pic>
        <p:nvPicPr>
          <p:cNvPr id="5" name="Billede 4">
            <a:extLst>
              <a:ext uri="{FF2B5EF4-FFF2-40B4-BE49-F238E27FC236}">
                <a16:creationId xmlns:a16="http://schemas.microsoft.com/office/drawing/2014/main" id="{5BB2A25E-09D4-103B-DA1D-283FBE959606}"/>
              </a:ext>
            </a:extLst>
          </p:cNvPr>
          <p:cNvPicPr>
            <a:picLocks noChangeAspect="1"/>
          </p:cNvPicPr>
          <p:nvPr/>
        </p:nvPicPr>
        <p:blipFill>
          <a:blip r:embed="rId3"/>
          <a:stretch>
            <a:fillRect/>
          </a:stretch>
        </p:blipFill>
        <p:spPr>
          <a:xfrm>
            <a:off x="7278462" y="85725"/>
            <a:ext cx="1865538" cy="286537"/>
          </a:xfrm>
          <a:prstGeom prst="rect">
            <a:avLst/>
          </a:prstGeom>
        </p:spPr>
      </p:pic>
    </p:spTree>
    <p:extLst>
      <p:ext uri="{BB962C8B-B14F-4D97-AF65-F5344CB8AC3E}">
        <p14:creationId xmlns:p14="http://schemas.microsoft.com/office/powerpoint/2010/main" val="32859309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641C2-EDAB-B990-06CD-E843AAFA94AE}"/>
              </a:ext>
            </a:extLst>
          </p:cNvPr>
          <p:cNvSpPr>
            <a:spLocks noGrp="1"/>
          </p:cNvSpPr>
          <p:nvPr>
            <p:ph type="title"/>
          </p:nvPr>
        </p:nvSpPr>
        <p:spPr/>
        <p:txBody>
          <a:bodyPr/>
          <a:lstStyle/>
          <a:p>
            <a:r>
              <a:rPr lang="en-DK" sz="2200" dirty="0"/>
              <a:t>Common Errors</a:t>
            </a:r>
          </a:p>
        </p:txBody>
      </p:sp>
      <p:sp>
        <p:nvSpPr>
          <p:cNvPr id="3" name="Content Placeholder 2">
            <a:extLst>
              <a:ext uri="{FF2B5EF4-FFF2-40B4-BE49-F238E27FC236}">
                <a16:creationId xmlns:a16="http://schemas.microsoft.com/office/drawing/2014/main" id="{D8D0C9E3-CD93-FACC-37FD-94DFD4E81755}"/>
              </a:ext>
            </a:extLst>
          </p:cNvPr>
          <p:cNvSpPr>
            <a:spLocks noGrp="1"/>
          </p:cNvSpPr>
          <p:nvPr>
            <p:ph idx="1"/>
          </p:nvPr>
        </p:nvSpPr>
        <p:spPr/>
        <p:txBody>
          <a:bodyPr/>
          <a:lstStyle/>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6. Non-Compliant Storage and Transport Conditions</a:t>
            </a:r>
            <a:endParaRPr lang="en-DK" sz="14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Error</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Failing to store or transport devices according to the manufacturer’s specifications (e.g., improper temperature or humidity levels</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Why it happens</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Lack of monitoring systems or misunderstanding of storage requirements.</a:t>
            </a: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Solution</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Install </a:t>
            </a:r>
            <a:r>
              <a:rPr lang="en-DK" sz="1300" b="1" kern="100" dirty="0">
                <a:effectLst/>
                <a:latin typeface="Aptos" panose="020B0004020202020204" pitchFamily="34" charset="0"/>
                <a:ea typeface="Aptos" panose="020B0004020202020204" pitchFamily="34" charset="0"/>
                <a:cs typeface="Times New Roman" panose="02020603050405020304" pitchFamily="18" charset="0"/>
              </a:rPr>
              <a:t>environmental monitoring systems</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(e.g., temperature and humidity loggers).</a:t>
            </a:r>
            <a:endParaRPr lang="en-US" sz="13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US" sz="1300" kern="100" dirty="0">
                <a:latin typeface="Aptos" panose="020B0004020202020204" pitchFamily="34" charset="0"/>
                <a:ea typeface="Aptos" panose="020B0004020202020204" pitchFamily="34" charset="0"/>
                <a:cs typeface="Times New Roman" panose="02020603050405020304" pitchFamily="18" charset="0"/>
              </a:rPr>
              <a:t>Develop </a:t>
            </a:r>
            <a:r>
              <a:rPr lang="en-US" sz="1300" b="1" kern="100" dirty="0">
                <a:latin typeface="Aptos" panose="020B0004020202020204" pitchFamily="34" charset="0"/>
                <a:ea typeface="Aptos" panose="020B0004020202020204" pitchFamily="34" charset="0"/>
                <a:cs typeface="Times New Roman" panose="02020603050405020304" pitchFamily="18" charset="0"/>
              </a:rPr>
              <a:t>standard operating procedures </a:t>
            </a:r>
            <a:r>
              <a:rPr lang="en-US" sz="1300" kern="100" dirty="0">
                <a:latin typeface="Aptos" panose="020B0004020202020204" pitchFamily="34" charset="0"/>
                <a:ea typeface="Aptos" panose="020B0004020202020204" pitchFamily="34" charset="0"/>
                <a:cs typeface="Times New Roman" panose="02020603050405020304" pitchFamily="18" charset="0"/>
              </a:rPr>
              <a:t>for product handling, including addressing any deviations </a:t>
            </a:r>
            <a:endParaRPr lang="en-DK" sz="13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Train staff </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on the specific storage and transport requirements for each device.</a:t>
            </a:r>
            <a:endParaRPr lang="en-DK" sz="1300" dirty="0">
              <a:latin typeface="Aptos" panose="020B0004020202020204" pitchFamily="34" charset="0"/>
            </a:endParaRPr>
          </a:p>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7. Ignoring PMS Feedback</a:t>
            </a:r>
            <a:endParaRPr lang="en-DK" sz="14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Error</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Not reporting adverse events or user feedback to the manufacturer or assuming it is not their responsibility.</a:t>
            </a: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Why it happens</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Misunderstanding the distributor’s role in post-market surveillance.</a:t>
            </a:r>
          </a:p>
          <a:p>
            <a:pPr marL="342900" lvl="0" indent="-342900">
              <a:buSzPts val="1000"/>
              <a:buFont typeface="Symbol" pitchFamily="2" charset="2"/>
              <a:buChar char=""/>
              <a:tabLst>
                <a:tab pos="457200" algn="l"/>
              </a:tabLst>
            </a:pPr>
            <a:r>
              <a:rPr lang="en-DK" sz="1300" b="1" kern="100" dirty="0">
                <a:effectLst/>
                <a:latin typeface="Aptos" panose="020B0004020202020204" pitchFamily="34" charset="0"/>
                <a:ea typeface="Aptos" panose="020B0004020202020204" pitchFamily="34" charset="0"/>
                <a:cs typeface="Times New Roman" panose="02020603050405020304" pitchFamily="18" charset="0"/>
              </a:rPr>
              <a:t>Solution</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Create a </a:t>
            </a:r>
            <a:r>
              <a:rPr lang="en-DK" sz="1300" b="1" kern="100" dirty="0">
                <a:effectLst/>
                <a:latin typeface="Aptos" panose="020B0004020202020204" pitchFamily="34" charset="0"/>
                <a:ea typeface="Aptos" panose="020B0004020202020204" pitchFamily="34" charset="0"/>
                <a:cs typeface="Times New Roman" panose="02020603050405020304" pitchFamily="18" charset="0"/>
              </a:rPr>
              <a:t>clear procedure for handling and reporting feedback</a:t>
            </a:r>
            <a:r>
              <a:rPr lang="en-DK" sz="1300" kern="100" dirty="0">
                <a:effectLst/>
                <a:latin typeface="Aptos" panose="020B0004020202020204" pitchFamily="34" charset="0"/>
                <a:ea typeface="Aptos" panose="020B0004020202020204" pitchFamily="34" charset="0"/>
                <a:cs typeface="Times New Roman" panose="02020603050405020304" pitchFamily="18" charset="0"/>
              </a:rPr>
              <a:t> to manufacturers.</a:t>
            </a:r>
            <a:endParaRPr lang="en-US" sz="13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US" sz="1300" kern="100" dirty="0">
                <a:latin typeface="Aptos" panose="020B0004020202020204" pitchFamily="34" charset="0"/>
                <a:ea typeface="Aptos" panose="020B0004020202020204" pitchFamily="34" charset="0"/>
                <a:cs typeface="Times New Roman" panose="02020603050405020304" pitchFamily="18" charset="0"/>
              </a:rPr>
              <a:t>Use </a:t>
            </a:r>
            <a:r>
              <a:rPr lang="en-US" sz="1300" b="1" kern="100" dirty="0">
                <a:latin typeface="Aptos" panose="020B0004020202020204" pitchFamily="34" charset="0"/>
                <a:ea typeface="Aptos" panose="020B0004020202020204" pitchFamily="34" charset="0"/>
                <a:cs typeface="Times New Roman" panose="02020603050405020304" pitchFamily="18" charset="0"/>
              </a:rPr>
              <a:t>a feedback form </a:t>
            </a:r>
            <a:r>
              <a:rPr lang="en-US" sz="1300" kern="100" dirty="0">
                <a:latin typeface="Aptos" panose="020B0004020202020204" pitchFamily="34" charset="0"/>
                <a:ea typeface="Aptos" panose="020B0004020202020204" pitchFamily="34" charset="0"/>
                <a:cs typeface="Times New Roman" panose="02020603050405020304" pitchFamily="18" charset="0"/>
              </a:rPr>
              <a:t>for users to report issues.</a:t>
            </a:r>
            <a:endParaRPr lang="en-DK" sz="13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DK" sz="1300" kern="100" dirty="0">
                <a:effectLst/>
                <a:latin typeface="Aptos" panose="020B0004020202020204" pitchFamily="34" charset="0"/>
                <a:ea typeface="Aptos" panose="020B0004020202020204" pitchFamily="34" charset="0"/>
                <a:cs typeface="Times New Roman" panose="02020603050405020304" pitchFamily="18" charset="0"/>
              </a:rPr>
              <a:t>Communicate regularly with manufacturers about their post-market surveillance requirements.</a:t>
            </a:r>
          </a:p>
          <a:p>
            <a:pPr marL="0" indent="0">
              <a:buNone/>
            </a:pPr>
            <a:endParaRPr lang="en-DK" dirty="0"/>
          </a:p>
        </p:txBody>
      </p:sp>
      <p:pic>
        <p:nvPicPr>
          <p:cNvPr id="5" name="Billede 4">
            <a:extLst>
              <a:ext uri="{FF2B5EF4-FFF2-40B4-BE49-F238E27FC236}">
                <a16:creationId xmlns:a16="http://schemas.microsoft.com/office/drawing/2014/main" id="{43865ECB-96B3-CC27-EA3A-F9FB0E2B3298}"/>
              </a:ext>
            </a:extLst>
          </p:cNvPr>
          <p:cNvPicPr>
            <a:picLocks noChangeAspect="1"/>
          </p:cNvPicPr>
          <p:nvPr/>
        </p:nvPicPr>
        <p:blipFill>
          <a:blip r:embed="rId3"/>
          <a:stretch>
            <a:fillRect/>
          </a:stretch>
        </p:blipFill>
        <p:spPr>
          <a:xfrm>
            <a:off x="7278462" y="76760"/>
            <a:ext cx="1865538" cy="286537"/>
          </a:xfrm>
          <a:prstGeom prst="rect">
            <a:avLst/>
          </a:prstGeom>
        </p:spPr>
      </p:pic>
    </p:spTree>
    <p:extLst>
      <p:ext uri="{BB962C8B-B14F-4D97-AF65-F5344CB8AC3E}">
        <p14:creationId xmlns:p14="http://schemas.microsoft.com/office/powerpoint/2010/main" val="13362982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4A6BB-59A5-75DE-B15E-D283BD204F9B}"/>
              </a:ext>
            </a:extLst>
          </p:cNvPr>
          <p:cNvSpPr>
            <a:spLocks noGrp="1"/>
          </p:cNvSpPr>
          <p:nvPr>
            <p:ph type="title"/>
          </p:nvPr>
        </p:nvSpPr>
        <p:spPr/>
        <p:txBody>
          <a:bodyPr/>
          <a:lstStyle/>
          <a:p>
            <a:r>
              <a:rPr lang="en-DK" sz="2200" dirty="0"/>
              <a:t>Common Errors</a:t>
            </a:r>
          </a:p>
        </p:txBody>
      </p:sp>
      <p:sp>
        <p:nvSpPr>
          <p:cNvPr id="3" name="Content Placeholder 2">
            <a:extLst>
              <a:ext uri="{FF2B5EF4-FFF2-40B4-BE49-F238E27FC236}">
                <a16:creationId xmlns:a16="http://schemas.microsoft.com/office/drawing/2014/main" id="{6637BFDD-A4CB-6F59-29AE-BE969BA5974A}"/>
              </a:ext>
            </a:extLst>
          </p:cNvPr>
          <p:cNvSpPr>
            <a:spLocks noGrp="1"/>
          </p:cNvSpPr>
          <p:nvPr>
            <p:ph idx="1"/>
          </p:nvPr>
        </p:nvSpPr>
        <p:spPr/>
        <p:txBody>
          <a:bodyPr/>
          <a:lstStyle/>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8. Relabeling or Repackaging </a:t>
            </a:r>
            <a:r>
              <a:rPr lang="da-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w</a:t>
            </a: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ithout Authorization</a:t>
            </a:r>
            <a:endParaRPr lang="en-DK" sz="14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Error</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Altering labels or repackaging devices without following MDR processes or getting the manufacturer’s authorization.</a:t>
            </a: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Why it happens</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Efforts to make products market-ready faster or adap</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ting</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labeling to local requirements without proper consultation.</a:t>
            </a: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Solution</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200" kern="100" dirty="0">
                <a:effectLst/>
                <a:latin typeface="Aptos" panose="020B0004020202020204" pitchFamily="34" charset="0"/>
                <a:ea typeface="Aptos" panose="020B0004020202020204" pitchFamily="34" charset="0"/>
                <a:cs typeface="Times New Roman" panose="02020603050405020304" pitchFamily="18" charset="0"/>
              </a:rPr>
              <a:t>Establish a </a:t>
            </a:r>
            <a:r>
              <a:rPr lang="en-DK" sz="1200" b="1" kern="100" dirty="0">
                <a:effectLst/>
                <a:latin typeface="Aptos" panose="020B0004020202020204" pitchFamily="34" charset="0"/>
                <a:ea typeface="Aptos" panose="020B0004020202020204" pitchFamily="34" charset="0"/>
                <a:cs typeface="Times New Roman" panose="02020603050405020304" pitchFamily="18" charset="0"/>
              </a:rPr>
              <a:t>strict policy against unauthorized changes</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to labels or packaging.</a:t>
            </a:r>
          </a:p>
          <a:p>
            <a:pPr marL="742950" lvl="1" indent="-285750">
              <a:buSzPts val="1000"/>
              <a:buFont typeface="Courier New" panose="02070309020205020404" pitchFamily="49" charset="0"/>
              <a:buChar char="o"/>
              <a:tabLst>
                <a:tab pos="914400" algn="l"/>
              </a:tabLst>
            </a:pPr>
            <a:r>
              <a:rPr lang="en-DK" sz="1200" kern="100" dirty="0">
                <a:effectLst/>
                <a:latin typeface="Aptos" panose="020B0004020202020204" pitchFamily="34" charset="0"/>
                <a:ea typeface="Aptos" panose="020B0004020202020204" pitchFamily="34" charset="0"/>
                <a:cs typeface="Times New Roman" panose="02020603050405020304" pitchFamily="18" charset="0"/>
              </a:rPr>
              <a:t>Work closely with manufacturers to approve necessary changes in compliance with MDR.</a:t>
            </a:r>
          </a:p>
          <a:p>
            <a:endParaRPr lang="en-DK" dirty="0"/>
          </a:p>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9. Failing to Quarantine Non-Compliant Devices</a:t>
            </a:r>
            <a:endParaRPr lang="en-DK" sz="14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Error</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Continuing to distribute devices that are suspected to be non-compliant instead of quarantining them.</a:t>
            </a: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Why it happens</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Pressure to meet delivery deadlines or lack of procedures for isolating devices.</a:t>
            </a:r>
          </a:p>
          <a:p>
            <a:pPr marL="342900" lvl="0" indent="-342900">
              <a:buSzPts val="1000"/>
              <a:buFont typeface="Symbol" pitchFamily="2" charset="2"/>
              <a:buChar char=""/>
              <a:tabLst>
                <a:tab pos="457200" algn="l"/>
              </a:tabLst>
            </a:pPr>
            <a:r>
              <a:rPr lang="en-DK" sz="1200" b="1" kern="100" dirty="0">
                <a:effectLst/>
                <a:latin typeface="Aptos" panose="020B0004020202020204" pitchFamily="34" charset="0"/>
                <a:ea typeface="Aptos" panose="020B0004020202020204" pitchFamily="34" charset="0"/>
                <a:cs typeface="Times New Roman" panose="02020603050405020304" pitchFamily="18" charset="0"/>
              </a:rPr>
              <a:t>Solution</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200" kern="100" dirty="0">
                <a:effectLst/>
                <a:latin typeface="Aptos" panose="020B0004020202020204" pitchFamily="34" charset="0"/>
                <a:ea typeface="Aptos" panose="020B0004020202020204" pitchFamily="34" charset="0"/>
                <a:cs typeface="Times New Roman" panose="02020603050405020304" pitchFamily="18" charset="0"/>
              </a:rPr>
              <a:t>Create a </a:t>
            </a:r>
            <a:r>
              <a:rPr lang="en-DK" sz="1200" b="1" kern="100" dirty="0">
                <a:effectLst/>
                <a:latin typeface="Aptos" panose="020B0004020202020204" pitchFamily="34" charset="0"/>
                <a:ea typeface="Aptos" panose="020B0004020202020204" pitchFamily="34" charset="0"/>
                <a:cs typeface="Times New Roman" panose="02020603050405020304" pitchFamily="18" charset="0"/>
              </a:rPr>
              <a:t>quarantine protocol</a:t>
            </a:r>
            <a:r>
              <a:rPr lang="en-DK" sz="1200" kern="100" dirty="0">
                <a:effectLst/>
                <a:latin typeface="Aptos" panose="020B0004020202020204" pitchFamily="34" charset="0"/>
                <a:ea typeface="Aptos" panose="020B0004020202020204" pitchFamily="34" charset="0"/>
                <a:cs typeface="Times New Roman" panose="02020603050405020304" pitchFamily="18" charset="0"/>
              </a:rPr>
              <a:t> for non-compliant devices.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US" sz="1200" kern="100" dirty="0">
                <a:latin typeface="Aptos" panose="020B0004020202020204" pitchFamily="34" charset="0"/>
                <a:ea typeface="Aptos" panose="020B0004020202020204" pitchFamily="34" charset="0"/>
                <a:cs typeface="Times New Roman" panose="02020603050405020304" pitchFamily="18" charset="0"/>
              </a:rPr>
              <a:t>Use a </a:t>
            </a:r>
            <a:r>
              <a:rPr lang="en-US" sz="1200" b="1" kern="100" dirty="0">
                <a:latin typeface="Aptos" panose="020B0004020202020204" pitchFamily="34" charset="0"/>
                <a:ea typeface="Aptos" panose="020B0004020202020204" pitchFamily="34" charset="0"/>
                <a:cs typeface="Times New Roman" panose="02020603050405020304" pitchFamily="18" charset="0"/>
              </a:rPr>
              <a:t>non-conformance log </a:t>
            </a:r>
            <a:r>
              <a:rPr lang="en-US" sz="1200" kern="100" dirty="0">
                <a:latin typeface="Aptos" panose="020B0004020202020204" pitchFamily="34" charset="0"/>
                <a:ea typeface="Aptos" panose="020B0004020202020204" pitchFamily="34" charset="0"/>
                <a:cs typeface="Times New Roman" panose="02020603050405020304" pitchFamily="18" charset="0"/>
              </a:rPr>
              <a:t>to track actions and communication.</a:t>
            </a:r>
            <a:endParaRPr lang="en-DK"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DK" sz="1200" kern="100" dirty="0">
                <a:effectLst/>
                <a:latin typeface="Aptos" panose="020B0004020202020204" pitchFamily="34" charset="0"/>
                <a:ea typeface="Aptos" panose="020B0004020202020204" pitchFamily="34" charset="0"/>
                <a:cs typeface="Times New Roman" panose="02020603050405020304" pitchFamily="18" charset="0"/>
              </a:rPr>
              <a:t>Assign a compliance officer to oversee investigations and ensure no non-compliant products are distributed.</a:t>
            </a:r>
          </a:p>
          <a:p>
            <a:pPr marL="0" indent="0">
              <a:buNone/>
            </a:pPr>
            <a:endParaRPr lang="en-DK" dirty="0"/>
          </a:p>
        </p:txBody>
      </p:sp>
      <p:pic>
        <p:nvPicPr>
          <p:cNvPr id="5" name="Billede 4">
            <a:extLst>
              <a:ext uri="{FF2B5EF4-FFF2-40B4-BE49-F238E27FC236}">
                <a16:creationId xmlns:a16="http://schemas.microsoft.com/office/drawing/2014/main" id="{E673023A-0B39-58C8-C2FE-B915B7549451}"/>
              </a:ext>
            </a:extLst>
          </p:cNvPr>
          <p:cNvPicPr>
            <a:picLocks noChangeAspect="1"/>
          </p:cNvPicPr>
          <p:nvPr/>
        </p:nvPicPr>
        <p:blipFill>
          <a:blip r:embed="rId3"/>
          <a:stretch>
            <a:fillRect/>
          </a:stretch>
        </p:blipFill>
        <p:spPr>
          <a:xfrm>
            <a:off x="7278462" y="105178"/>
            <a:ext cx="1865538" cy="286537"/>
          </a:xfrm>
          <a:prstGeom prst="rect">
            <a:avLst/>
          </a:prstGeom>
        </p:spPr>
      </p:pic>
    </p:spTree>
    <p:extLst>
      <p:ext uri="{BB962C8B-B14F-4D97-AF65-F5344CB8AC3E}">
        <p14:creationId xmlns:p14="http://schemas.microsoft.com/office/powerpoint/2010/main" val="1506347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EE3CF-6150-A2BC-E101-A02B14FC5483}"/>
              </a:ext>
            </a:extLst>
          </p:cNvPr>
          <p:cNvSpPr>
            <a:spLocks noGrp="1"/>
          </p:cNvSpPr>
          <p:nvPr>
            <p:ph type="title"/>
          </p:nvPr>
        </p:nvSpPr>
        <p:spPr/>
        <p:txBody>
          <a:bodyPr/>
          <a:lstStyle/>
          <a:p>
            <a:r>
              <a:rPr lang="en-DK" sz="2200" dirty="0"/>
              <a:t>Common Errors</a:t>
            </a:r>
          </a:p>
        </p:txBody>
      </p:sp>
      <p:sp>
        <p:nvSpPr>
          <p:cNvPr id="3" name="Content Placeholder 2">
            <a:extLst>
              <a:ext uri="{FF2B5EF4-FFF2-40B4-BE49-F238E27FC236}">
                <a16:creationId xmlns:a16="http://schemas.microsoft.com/office/drawing/2014/main" id="{AD901406-1836-ACA5-B7B2-FFA74D9B05F3}"/>
              </a:ext>
            </a:extLst>
          </p:cNvPr>
          <p:cNvSpPr>
            <a:spLocks noGrp="1"/>
          </p:cNvSpPr>
          <p:nvPr>
            <p:ph idx="1"/>
          </p:nvPr>
        </p:nvSpPr>
        <p:spPr/>
        <p:txBody>
          <a:bodyPr/>
          <a:lstStyle/>
          <a:p>
            <a:pPr marL="0" indent="0">
              <a:buNone/>
            </a:pPr>
            <a:r>
              <a:rPr lang="en-DK" sz="1400" b="1"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rPr>
              <a:t>10. Lack of Training and Awareness</a:t>
            </a:r>
            <a:endParaRPr lang="en-DK" sz="1400" kern="100" dirty="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Error</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Staff involved in distribution are unaware of their responsibilities under MDR Article 14, leading to oversight of critical checks.</a:t>
            </a: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Why it happens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Infrequent training or failure to update staff on regulatory changes.</a:t>
            </a:r>
          </a:p>
          <a:p>
            <a:pPr marL="342900" lvl="0" indent="-342900">
              <a:buSzPts val="1000"/>
              <a:buFont typeface="Symbol" pitchFamily="2" charset="2"/>
              <a:buChar char=""/>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Solution</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Organize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regular training sessions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on MDR requirements.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US" sz="1400" kern="100" dirty="0">
                <a:latin typeface="Aptos" panose="020B0004020202020204" pitchFamily="34" charset="0"/>
                <a:ea typeface="Aptos" panose="020B0004020202020204" pitchFamily="34" charset="0"/>
                <a:cs typeface="Times New Roman" panose="02020603050405020304" pitchFamily="18" charset="0"/>
              </a:rPr>
              <a:t>Develop </a:t>
            </a:r>
            <a:r>
              <a:rPr lang="en-US" sz="1400" b="1" kern="100" dirty="0">
                <a:latin typeface="Aptos" panose="020B0004020202020204" pitchFamily="34" charset="0"/>
                <a:ea typeface="Aptos" panose="020B0004020202020204" pitchFamily="34" charset="0"/>
                <a:cs typeface="Times New Roman" panose="02020603050405020304" pitchFamily="18" charset="0"/>
              </a:rPr>
              <a:t>a training matrix</a:t>
            </a:r>
            <a:r>
              <a:rPr lang="en-US" sz="1400" kern="100" dirty="0">
                <a:latin typeface="Aptos" panose="020B0004020202020204" pitchFamily="34" charset="0"/>
                <a:ea typeface="Aptos" panose="020B0004020202020204" pitchFamily="34" charset="0"/>
                <a:cs typeface="Times New Roman" panose="02020603050405020304" pitchFamily="18" charset="0"/>
              </a:rPr>
              <a:t>, identifying roles and required knowledge.</a:t>
            </a: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Maintain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training records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to show compliance during audits</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 using </a:t>
            </a:r>
            <a:r>
              <a:rPr lang="en-US" sz="1400" b="1" kern="100" dirty="0">
                <a:effectLst/>
                <a:latin typeface="Aptos" panose="020B0004020202020204" pitchFamily="34" charset="0"/>
                <a:ea typeface="Aptos" panose="020B0004020202020204" pitchFamily="34" charset="0"/>
                <a:cs typeface="Times New Roman" panose="02020603050405020304" pitchFamily="18" charset="0"/>
              </a:rPr>
              <a:t>eLearning</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 for example.</a:t>
            </a:r>
          </a:p>
          <a:p>
            <a:pPr marL="742950" lvl="1" indent="-285750">
              <a:buSzPts val="1000"/>
              <a:buFont typeface="Courier New" panose="02070309020205020404" pitchFamily="49" charset="0"/>
              <a:buChar char="o"/>
              <a:tabLst>
                <a:tab pos="914400" algn="l"/>
              </a:tabLst>
            </a:pPr>
            <a:r>
              <a:rPr lang="en-US" sz="1400" kern="100" dirty="0">
                <a:latin typeface="Aptos" panose="020B0004020202020204" pitchFamily="34" charset="0"/>
                <a:ea typeface="Aptos" panose="020B0004020202020204" pitchFamily="34" charset="0"/>
                <a:cs typeface="Times New Roman" panose="02020603050405020304" pitchFamily="18" charset="0"/>
              </a:rPr>
              <a:t>Periodically review, update and communicate your procedures.</a:t>
            </a:r>
            <a:endParaRPr lang="en-DK" sz="1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DK" dirty="0"/>
          </a:p>
          <a:p>
            <a:pPr marL="0" indent="0">
              <a:buNone/>
            </a:pPr>
            <a:r>
              <a:rPr lang="en-DK" sz="1400" kern="100" dirty="0">
                <a:effectLst/>
                <a:latin typeface="Aptos" panose="020B0004020202020204" pitchFamily="34" charset="0"/>
                <a:ea typeface="Aptos" panose="020B0004020202020204" pitchFamily="34" charset="0"/>
                <a:cs typeface="Times New Roman" panose="02020603050405020304" pitchFamily="18" charset="0"/>
              </a:rPr>
              <a:t>By addressing these common errors with clear processes, training, and tools, distributors can better ensure compliance with </a:t>
            </a:r>
            <a:r>
              <a:rPr lang="en-DK" sz="1400" b="1" kern="100" dirty="0">
                <a:effectLst/>
                <a:latin typeface="Aptos" panose="020B0004020202020204" pitchFamily="34" charset="0"/>
                <a:ea typeface="Aptos" panose="020B0004020202020204" pitchFamily="34" charset="0"/>
                <a:cs typeface="Times New Roman" panose="02020603050405020304" pitchFamily="18" charset="0"/>
              </a:rPr>
              <a:t>MDR Article 14</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 and avoid regulatory issues.</a:t>
            </a:r>
          </a:p>
          <a:p>
            <a:pPr marL="0" indent="0">
              <a:buNone/>
            </a:pPr>
            <a:endParaRPr lang="en-DK" dirty="0"/>
          </a:p>
        </p:txBody>
      </p:sp>
      <p:pic>
        <p:nvPicPr>
          <p:cNvPr id="5" name="Billede 4">
            <a:extLst>
              <a:ext uri="{FF2B5EF4-FFF2-40B4-BE49-F238E27FC236}">
                <a16:creationId xmlns:a16="http://schemas.microsoft.com/office/drawing/2014/main" id="{1F84C441-8175-5B01-CE03-D76B4F30123A}"/>
              </a:ext>
            </a:extLst>
          </p:cNvPr>
          <p:cNvPicPr>
            <a:picLocks noChangeAspect="1"/>
          </p:cNvPicPr>
          <p:nvPr/>
        </p:nvPicPr>
        <p:blipFill>
          <a:blip r:embed="rId3"/>
          <a:stretch>
            <a:fillRect/>
          </a:stretch>
        </p:blipFill>
        <p:spPr>
          <a:xfrm>
            <a:off x="7278462" y="104775"/>
            <a:ext cx="1865538" cy="286537"/>
          </a:xfrm>
          <a:prstGeom prst="rect">
            <a:avLst/>
          </a:prstGeom>
        </p:spPr>
      </p:pic>
    </p:spTree>
    <p:extLst>
      <p:ext uri="{BB962C8B-B14F-4D97-AF65-F5344CB8AC3E}">
        <p14:creationId xmlns:p14="http://schemas.microsoft.com/office/powerpoint/2010/main" val="34720034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200" dirty="0"/>
              <a:t>Conclusion and Next Steps</a:t>
            </a:r>
          </a:p>
        </p:txBody>
      </p:sp>
      <p:sp>
        <p:nvSpPr>
          <p:cNvPr id="3" name="Content Placeholder 2"/>
          <p:cNvSpPr>
            <a:spLocks noGrp="1"/>
          </p:cNvSpPr>
          <p:nvPr>
            <p:ph idx="1"/>
          </p:nvPr>
        </p:nvSpPr>
        <p:spPr/>
        <p:txBody>
          <a:bodyPr>
            <a:normAutofit/>
          </a:bodyPr>
          <a:lstStyle/>
          <a:p>
            <a:pPr marL="0" indent="0">
              <a:buNone/>
            </a:pPr>
            <a:r>
              <a:rPr sz="1400" b="1" dirty="0">
                <a:latin typeface="Aptos" panose="020B0004020202020204" pitchFamily="34" charset="0"/>
              </a:rPr>
              <a:t>Key Takeaways</a:t>
            </a:r>
            <a:r>
              <a:rPr sz="1400" dirty="0">
                <a:latin typeface="Aptos" panose="020B0004020202020204" pitchFamily="34" charset="0"/>
              </a:rPr>
              <a:t>:</a:t>
            </a:r>
          </a:p>
          <a:p>
            <a:r>
              <a:rPr sz="1400" dirty="0">
                <a:latin typeface="Aptos" panose="020B0004020202020204" pitchFamily="34" charset="0"/>
              </a:rPr>
              <a:t>Distributors play a critical role in MDR compliance.</a:t>
            </a:r>
          </a:p>
          <a:p>
            <a:r>
              <a:rPr sz="1400" dirty="0">
                <a:latin typeface="Aptos" panose="020B0004020202020204" pitchFamily="34" charset="0"/>
              </a:rPr>
              <a:t>Collaboration ensures patient safety and regulatory alignment.</a:t>
            </a:r>
          </a:p>
          <a:p>
            <a:endParaRPr sz="1400" dirty="0">
              <a:latin typeface="Aptos" panose="020B0004020202020204" pitchFamily="34" charset="0"/>
            </a:endParaRPr>
          </a:p>
          <a:p>
            <a:pPr marL="0" indent="0">
              <a:buNone/>
            </a:pPr>
            <a:r>
              <a:rPr sz="1400" b="1" dirty="0">
                <a:latin typeface="Aptos" panose="020B0004020202020204" pitchFamily="34" charset="0"/>
              </a:rPr>
              <a:t>Next Steps</a:t>
            </a:r>
            <a:r>
              <a:rPr sz="1400" dirty="0">
                <a:latin typeface="Aptos" panose="020B0004020202020204" pitchFamily="34" charset="0"/>
              </a:rPr>
              <a:t>:</a:t>
            </a:r>
          </a:p>
          <a:p>
            <a:r>
              <a:rPr sz="1400" dirty="0">
                <a:latin typeface="Aptos" panose="020B0004020202020204" pitchFamily="34" charset="0"/>
              </a:rPr>
              <a:t>Apply the knowledge in daily operations.</a:t>
            </a:r>
          </a:p>
          <a:p>
            <a:r>
              <a:rPr sz="1400" dirty="0">
                <a:latin typeface="Aptos" panose="020B0004020202020204" pitchFamily="34" charset="0"/>
              </a:rPr>
              <a:t>Share feedback and suggestions for continuous improvement.</a:t>
            </a:r>
          </a:p>
          <a:p>
            <a:endParaRPr sz="1400" dirty="0"/>
          </a:p>
        </p:txBody>
      </p:sp>
      <p:pic>
        <p:nvPicPr>
          <p:cNvPr id="5" name="Billede 4">
            <a:extLst>
              <a:ext uri="{FF2B5EF4-FFF2-40B4-BE49-F238E27FC236}">
                <a16:creationId xmlns:a16="http://schemas.microsoft.com/office/drawing/2014/main" id="{F6D25895-2AE5-AA8D-1E45-3F47D4191FFE}"/>
              </a:ext>
            </a:extLst>
          </p:cNvPr>
          <p:cNvPicPr>
            <a:picLocks noChangeAspect="1"/>
          </p:cNvPicPr>
          <p:nvPr/>
        </p:nvPicPr>
        <p:blipFill>
          <a:blip r:embed="rId3"/>
          <a:stretch>
            <a:fillRect/>
          </a:stretch>
        </p:blipFill>
        <p:spPr>
          <a:xfrm>
            <a:off x="7278462" y="157443"/>
            <a:ext cx="1865538" cy="286537"/>
          </a:xfrm>
          <a:prstGeom prst="rect">
            <a:avLst/>
          </a:prstGeom>
        </p:spPr>
      </p:pic>
    </p:spTree>
    <p:extLst>
      <p:ext uri="{BB962C8B-B14F-4D97-AF65-F5344CB8AC3E}">
        <p14:creationId xmlns:p14="http://schemas.microsoft.com/office/powerpoint/2010/main" val="25211578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felt 4">
            <a:extLst>
              <a:ext uri="{FF2B5EF4-FFF2-40B4-BE49-F238E27FC236}">
                <a16:creationId xmlns:a16="http://schemas.microsoft.com/office/drawing/2014/main" id="{3D712C3B-C753-6F23-40B3-287487965706}"/>
              </a:ext>
            </a:extLst>
          </p:cNvPr>
          <p:cNvSpPr txBox="1"/>
          <p:nvPr/>
        </p:nvSpPr>
        <p:spPr>
          <a:xfrm>
            <a:off x="820271" y="1063645"/>
            <a:ext cx="8323729" cy="1428083"/>
          </a:xfrm>
          <a:prstGeom prst="rect">
            <a:avLst/>
          </a:prstGeom>
          <a:noFill/>
        </p:spPr>
        <p:txBody>
          <a:bodyPr wrap="square" rtlCol="0">
            <a:spAutoFit/>
          </a:bodyPr>
          <a:lstStyle/>
          <a:p>
            <a:pPr marL="0" indent="0">
              <a:buNone/>
            </a:pPr>
            <a:r>
              <a:rPr lang="en-US" sz="1400" b="1" dirty="0">
                <a:latin typeface="Aptos" panose="020B0004020202020204" pitchFamily="34" charset="0"/>
              </a:rPr>
              <a:t>Thank You!</a:t>
            </a:r>
          </a:p>
          <a:p>
            <a:r>
              <a:rPr lang="en-US" sz="1400" dirty="0">
                <a:solidFill>
                  <a:srgbClr val="000000"/>
                </a:solidFill>
                <a:latin typeface="Aptos" panose="020B0004020202020204" pitchFamily="34" charset="0"/>
              </a:rPr>
              <a:t>For further questions or support, contact SP Medical A/S, </a:t>
            </a:r>
            <a:r>
              <a:rPr lang="en-US" sz="1400" dirty="0" err="1">
                <a:solidFill>
                  <a:srgbClr val="000000"/>
                </a:solidFill>
                <a:latin typeface="Aptos" panose="020B0004020202020204" pitchFamily="34" charset="0"/>
              </a:rPr>
              <a:t>Møllevej</a:t>
            </a:r>
            <a:r>
              <a:rPr lang="en-US" sz="1400">
                <a:solidFill>
                  <a:srgbClr val="000000"/>
                </a:solidFill>
                <a:latin typeface="Aptos" panose="020B0004020202020204" pitchFamily="34" charset="0"/>
              </a:rPr>
              <a:t> 1, DK-4653 Karise:</a:t>
            </a:r>
            <a:endParaRPr lang="en-US" sz="1400" dirty="0">
              <a:solidFill>
                <a:srgbClr val="000000"/>
              </a:solidFill>
              <a:latin typeface="Aptos" panose="020B0004020202020204" pitchFamily="34" charset="0"/>
            </a:endParaRPr>
          </a:p>
          <a:p>
            <a:pPr>
              <a:spcBef>
                <a:spcPct val="20000"/>
              </a:spcBef>
              <a:spcAft>
                <a:spcPct val="20000"/>
              </a:spcAft>
              <a:buClr>
                <a:srgbClr val="C00000"/>
              </a:buClr>
              <a:buSzPct val="70000"/>
            </a:pPr>
            <a:endParaRPr lang="da-DK" b="1" dirty="0">
              <a:solidFill>
                <a:srgbClr val="000000"/>
              </a:solidFill>
              <a:latin typeface="+mn-lt"/>
            </a:endParaRPr>
          </a:p>
          <a:p>
            <a:pPr>
              <a:spcBef>
                <a:spcPct val="20000"/>
              </a:spcBef>
              <a:spcAft>
                <a:spcPct val="20000"/>
              </a:spcAft>
              <a:buClr>
                <a:srgbClr val="C00000"/>
              </a:buClr>
              <a:buSzPct val="70000"/>
            </a:pPr>
            <a:r>
              <a:rPr lang="da-DK" sz="1400" dirty="0">
                <a:solidFill>
                  <a:srgbClr val="080808"/>
                </a:solidFill>
                <a:latin typeface="Aptos" panose="020B0004020202020204" pitchFamily="34" charset="0"/>
              </a:rPr>
              <a:t>Philip James Davenport, </a:t>
            </a:r>
            <a:r>
              <a:rPr lang="da-DK" sz="1400" dirty="0">
                <a:solidFill>
                  <a:srgbClr val="080808"/>
                </a:solidFill>
                <a:latin typeface="Aptos" panose="020B0004020202020204" pitchFamily="34" charset="0"/>
                <a:hlinkClick r:id="rId2">
                  <a:extLst>
                    <a:ext uri="{A12FA001-AC4F-418D-AE19-62706E023703}">
                      <ahyp:hlinkClr xmlns:ahyp="http://schemas.microsoft.com/office/drawing/2018/hyperlinkcolor" val="tx"/>
                    </a:ext>
                  </a:extLst>
                </a:hlinkClick>
              </a:rPr>
              <a:t>pjd@sp-medical.dk</a:t>
            </a:r>
            <a:r>
              <a:rPr lang="da-DK" sz="1400" dirty="0">
                <a:solidFill>
                  <a:srgbClr val="080808"/>
                </a:solidFill>
                <a:latin typeface="Aptos" panose="020B0004020202020204" pitchFamily="34" charset="0"/>
              </a:rPr>
              <a:t>, or</a:t>
            </a:r>
          </a:p>
          <a:p>
            <a:pPr>
              <a:spcBef>
                <a:spcPct val="20000"/>
              </a:spcBef>
              <a:spcAft>
                <a:spcPct val="20000"/>
              </a:spcAft>
              <a:buClr>
                <a:srgbClr val="C00000"/>
              </a:buClr>
              <a:buSzPct val="70000"/>
            </a:pPr>
            <a:r>
              <a:rPr lang="da-DK" sz="1400" dirty="0">
                <a:solidFill>
                  <a:srgbClr val="080808"/>
                </a:solidFill>
                <a:latin typeface="Aptos" panose="020B0004020202020204" pitchFamily="34" charset="0"/>
              </a:rPr>
              <a:t>Hildur Annika Jacobsen, </a:t>
            </a:r>
            <a:r>
              <a:rPr lang="da-DK" sz="1400" u="sng" dirty="0">
                <a:solidFill>
                  <a:srgbClr val="080808"/>
                </a:solidFill>
                <a:latin typeface="Aptos" panose="020B0004020202020204" pitchFamily="34" charset="0"/>
              </a:rPr>
              <a:t>haj@sp-medical.dk</a:t>
            </a:r>
          </a:p>
        </p:txBody>
      </p:sp>
      <p:pic>
        <p:nvPicPr>
          <p:cNvPr id="2" name="Billede 1">
            <a:extLst>
              <a:ext uri="{FF2B5EF4-FFF2-40B4-BE49-F238E27FC236}">
                <a16:creationId xmlns:a16="http://schemas.microsoft.com/office/drawing/2014/main" id="{341B893E-E6C2-5747-C909-6CF9B069999B}"/>
              </a:ext>
            </a:extLst>
          </p:cNvPr>
          <p:cNvPicPr>
            <a:picLocks noChangeAspect="1"/>
          </p:cNvPicPr>
          <p:nvPr/>
        </p:nvPicPr>
        <p:blipFill>
          <a:blip r:embed="rId3"/>
          <a:stretch>
            <a:fillRect/>
          </a:stretch>
        </p:blipFill>
        <p:spPr>
          <a:xfrm>
            <a:off x="7278462" y="79728"/>
            <a:ext cx="1865538" cy="286537"/>
          </a:xfrm>
          <a:prstGeom prst="rect">
            <a:avLst/>
          </a:prstGeom>
        </p:spPr>
      </p:pic>
      <p:pic>
        <p:nvPicPr>
          <p:cNvPr id="6" name="Billede 5">
            <a:extLst>
              <a:ext uri="{FF2B5EF4-FFF2-40B4-BE49-F238E27FC236}">
                <a16:creationId xmlns:a16="http://schemas.microsoft.com/office/drawing/2014/main" id="{E0984478-0212-A241-1C68-EF352CEB918F}"/>
              </a:ext>
            </a:extLst>
          </p:cNvPr>
          <p:cNvPicPr>
            <a:picLocks noChangeAspect="1"/>
          </p:cNvPicPr>
          <p:nvPr/>
        </p:nvPicPr>
        <p:blipFill>
          <a:blip r:embed="rId3"/>
          <a:stretch>
            <a:fillRect/>
          </a:stretch>
        </p:blipFill>
        <p:spPr>
          <a:xfrm>
            <a:off x="2276475" y="3323833"/>
            <a:ext cx="4456020" cy="684421"/>
          </a:xfrm>
          <a:prstGeom prst="rect">
            <a:avLst/>
          </a:prstGeom>
        </p:spPr>
      </p:pic>
    </p:spTree>
    <p:extLst>
      <p:ext uri="{BB962C8B-B14F-4D97-AF65-F5344CB8AC3E}">
        <p14:creationId xmlns:p14="http://schemas.microsoft.com/office/powerpoint/2010/main" val="247217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200" dirty="0"/>
              <a:t>Introduction to EU MDR and </a:t>
            </a:r>
            <a:br>
              <a:rPr lang="da-DK" sz="2200" dirty="0"/>
            </a:br>
            <a:r>
              <a:rPr sz="2200" dirty="0"/>
              <a:t>Article 14</a:t>
            </a:r>
          </a:p>
        </p:txBody>
      </p:sp>
      <p:sp>
        <p:nvSpPr>
          <p:cNvPr id="3" name="Content Placeholder 2"/>
          <p:cNvSpPr>
            <a:spLocks noGrp="1"/>
          </p:cNvSpPr>
          <p:nvPr>
            <p:ph idx="1"/>
          </p:nvPr>
        </p:nvSpPr>
        <p:spPr>
          <a:xfrm>
            <a:off x="283369" y="922735"/>
            <a:ext cx="8577262" cy="3724275"/>
          </a:xfrm>
        </p:spPr>
        <p:txBody>
          <a:bodyPr>
            <a:normAutofit/>
          </a:bodyPr>
          <a:lstStyle/>
          <a:p>
            <a:pPr marL="0" indent="0">
              <a:buNone/>
            </a:pPr>
            <a:r>
              <a:rPr sz="1400" b="1" dirty="0">
                <a:latin typeface="Aptos" panose="020B0004020202020204" pitchFamily="34" charset="0"/>
              </a:rPr>
              <a:t>What is MDR?</a:t>
            </a:r>
          </a:p>
          <a:p>
            <a:r>
              <a:rPr sz="1400" dirty="0">
                <a:latin typeface="Aptos" panose="020B0004020202020204" pitchFamily="34" charset="0"/>
              </a:rPr>
              <a:t>Regulation (EU) 2017/745 on Medical Devices.</a:t>
            </a:r>
          </a:p>
          <a:p>
            <a:r>
              <a:rPr sz="1400" dirty="0">
                <a:latin typeface="Aptos" panose="020B0004020202020204" pitchFamily="34" charset="0"/>
              </a:rPr>
              <a:t>Focus: </a:t>
            </a:r>
            <a:r>
              <a:rPr lang="en-US" sz="1400" dirty="0">
                <a:latin typeface="Aptos" panose="020B0004020202020204" pitchFamily="34" charset="0"/>
              </a:rPr>
              <a:t>e</a:t>
            </a:r>
            <a:r>
              <a:rPr sz="1400" dirty="0">
                <a:latin typeface="Aptos" panose="020B0004020202020204" pitchFamily="34" charset="0"/>
              </a:rPr>
              <a:t>nsuring safety, performance, and compliance throughout the supply chain.</a:t>
            </a:r>
          </a:p>
          <a:p>
            <a:endParaRPr sz="1400" dirty="0">
              <a:latin typeface="Aptos" panose="020B0004020202020204" pitchFamily="34" charset="0"/>
            </a:endParaRPr>
          </a:p>
          <a:p>
            <a:pPr marL="0" indent="0">
              <a:buNone/>
            </a:pPr>
            <a:r>
              <a:rPr sz="1400" b="1" dirty="0">
                <a:latin typeface="Aptos" panose="020B0004020202020204" pitchFamily="34" charset="0"/>
              </a:rPr>
              <a:t>What is Article 14?</a:t>
            </a:r>
          </a:p>
          <a:p>
            <a:r>
              <a:rPr sz="1400" dirty="0">
                <a:latin typeface="Aptos" panose="020B0004020202020204" pitchFamily="34" charset="0"/>
              </a:rPr>
              <a:t>Defines </a:t>
            </a:r>
            <a:r>
              <a:rPr lang="en-US" sz="1400" dirty="0">
                <a:latin typeface="Aptos" panose="020B0004020202020204" pitchFamily="34" charset="0"/>
              </a:rPr>
              <a:t>general</a:t>
            </a:r>
            <a:r>
              <a:rPr sz="1400" dirty="0">
                <a:latin typeface="Aptos" panose="020B0004020202020204" pitchFamily="34" charset="0"/>
              </a:rPr>
              <a:t> obligations for distributors in the EU market.</a:t>
            </a:r>
          </a:p>
          <a:p>
            <a:r>
              <a:rPr sz="1400" dirty="0">
                <a:latin typeface="Aptos" panose="020B0004020202020204" pitchFamily="34" charset="0"/>
              </a:rPr>
              <a:t>Aims to ensure compliance, safety, and </a:t>
            </a:r>
            <a:r>
              <a:rPr sz="1400" dirty="0">
                <a:solidFill>
                  <a:srgbClr val="06204D"/>
                </a:solidFill>
                <a:latin typeface="Aptos" panose="020B0004020202020204" pitchFamily="34" charset="0"/>
                <a:ea typeface="+mj-ea"/>
                <a:cs typeface="+mj-cs"/>
              </a:rPr>
              <a:t>traceability</a:t>
            </a:r>
            <a:r>
              <a:rPr sz="1400" dirty="0">
                <a:latin typeface="Aptos" panose="020B0004020202020204" pitchFamily="34" charset="0"/>
              </a:rPr>
              <a:t> of medical </a:t>
            </a:r>
            <a:r>
              <a:rPr sz="1400" dirty="0">
                <a:solidFill>
                  <a:srgbClr val="06204D"/>
                </a:solidFill>
                <a:latin typeface="Aptos" panose="020B0004020202020204" pitchFamily="34" charset="0"/>
                <a:ea typeface="+mj-ea"/>
                <a:cs typeface="+mj-cs"/>
              </a:rPr>
              <a:t>devices</a:t>
            </a:r>
            <a:r>
              <a:rPr sz="1400" dirty="0">
                <a:latin typeface="Aptos" panose="020B0004020202020204" pitchFamily="34" charset="0"/>
              </a:rPr>
              <a:t>.</a:t>
            </a:r>
            <a:endParaRPr lang="da-DK" sz="1400" dirty="0">
              <a:latin typeface="Aptos" panose="020B0004020202020204" pitchFamily="34" charset="0"/>
            </a:endParaRPr>
          </a:p>
          <a:p>
            <a:pPr marL="0" indent="0">
              <a:buNone/>
            </a:pPr>
            <a:r>
              <a:rPr lang="da-DK" sz="1400" b="1" dirty="0">
                <a:solidFill>
                  <a:srgbClr val="06204D"/>
                </a:solidFill>
                <a:latin typeface="Aptos" panose="020B0004020202020204" pitchFamily="34" charset="0"/>
                <a:ea typeface="+mj-ea"/>
                <a:cs typeface="+mj-cs"/>
              </a:rPr>
              <a:t> </a:t>
            </a:r>
            <a:endParaRPr lang="en-DK" sz="1400" b="1" dirty="0">
              <a:solidFill>
                <a:srgbClr val="06204D"/>
              </a:solidFill>
              <a:latin typeface="Aptos" panose="020B0004020202020204" pitchFamily="34" charset="0"/>
              <a:ea typeface="+mj-ea"/>
              <a:cs typeface="+mj-cs"/>
            </a:endParaRPr>
          </a:p>
          <a:p>
            <a:pPr marL="0" indent="0">
              <a:buNone/>
            </a:pPr>
            <a:r>
              <a:rPr lang="en-DK" sz="1400" b="1" dirty="0">
                <a:latin typeface="Aptos" panose="020B0004020202020204" pitchFamily="34" charset="0"/>
              </a:rPr>
              <a:t>Definition</a:t>
            </a:r>
          </a:p>
          <a:p>
            <a:pPr marL="0" indent="0">
              <a:buNone/>
            </a:pPr>
            <a:r>
              <a:rPr lang="en-GB" sz="1400" dirty="0">
                <a:effectLst/>
                <a:latin typeface="Aptos" panose="020B0004020202020204" pitchFamily="34" charset="0"/>
              </a:rPr>
              <a:t>Article </a:t>
            </a:r>
            <a:r>
              <a:rPr lang="en-GB" sz="1400" i="1" dirty="0">
                <a:effectLst/>
                <a:latin typeface="Aptos" panose="020B0004020202020204" pitchFamily="34" charset="0"/>
              </a:rPr>
              <a:t>2 (34) ‘distributor’ means any natural or legal person in the supply chain, other than the manufacturer or the importer, that makes a device available on the market, up until the point of putting into service</a:t>
            </a:r>
            <a:r>
              <a:rPr lang="en-GB" sz="1300" i="1" dirty="0">
                <a:effectLst/>
                <a:latin typeface="Aptos" panose="020B0004020202020204" pitchFamily="34" charset="0"/>
              </a:rPr>
              <a:t>. </a:t>
            </a:r>
            <a:endParaRPr lang="en-GB" sz="1300" dirty="0">
              <a:effectLst/>
              <a:latin typeface="Aptos" panose="020B0004020202020204" pitchFamily="34" charset="0"/>
            </a:endParaRPr>
          </a:p>
          <a:p>
            <a:pPr marL="0" indent="0">
              <a:buNone/>
            </a:pPr>
            <a:endParaRPr sz="1400" dirty="0"/>
          </a:p>
        </p:txBody>
      </p:sp>
      <p:pic>
        <p:nvPicPr>
          <p:cNvPr id="5" name="Billede 4">
            <a:extLst>
              <a:ext uri="{FF2B5EF4-FFF2-40B4-BE49-F238E27FC236}">
                <a16:creationId xmlns:a16="http://schemas.microsoft.com/office/drawing/2014/main" id="{A13F89C8-C77E-91D7-ACA9-F902ACAD6495}"/>
              </a:ext>
            </a:extLst>
          </p:cNvPr>
          <p:cNvPicPr>
            <a:picLocks noChangeAspect="1"/>
          </p:cNvPicPr>
          <p:nvPr/>
        </p:nvPicPr>
        <p:blipFill>
          <a:blip r:embed="rId3"/>
          <a:stretch>
            <a:fillRect/>
          </a:stretch>
        </p:blipFill>
        <p:spPr>
          <a:xfrm>
            <a:off x="7278462" y="104775"/>
            <a:ext cx="1865538" cy="28653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200" dirty="0"/>
              <a:t>Distributor Responsibilities under </a:t>
            </a:r>
            <a:br>
              <a:rPr lang="da-DK" sz="2200" dirty="0"/>
            </a:br>
            <a:r>
              <a:rPr lang="en-US" sz="2200" dirty="0"/>
              <a:t>MDR and </a:t>
            </a:r>
            <a:r>
              <a:rPr sz="2200" dirty="0"/>
              <a:t>Article 14</a:t>
            </a:r>
          </a:p>
        </p:txBody>
      </p:sp>
      <p:sp>
        <p:nvSpPr>
          <p:cNvPr id="3" name="Content Placeholder 2"/>
          <p:cNvSpPr>
            <a:spLocks noGrp="1"/>
          </p:cNvSpPr>
          <p:nvPr>
            <p:ph idx="1"/>
          </p:nvPr>
        </p:nvSpPr>
        <p:spPr/>
        <p:txBody>
          <a:bodyPr>
            <a:noAutofit/>
          </a:bodyPr>
          <a:lstStyle/>
          <a:p>
            <a:pPr marL="0" indent="0">
              <a:buNone/>
            </a:pPr>
            <a:r>
              <a:rPr lang="en-US" sz="1400" b="1" dirty="0">
                <a:latin typeface="Aptos" panose="020B0004020202020204" pitchFamily="34" charset="0"/>
              </a:rPr>
              <a:t>Key Obligations</a:t>
            </a:r>
            <a:r>
              <a:rPr lang="en-US" sz="1400" dirty="0">
                <a:latin typeface="Aptos" panose="020B0004020202020204" pitchFamily="34" charset="0"/>
              </a:rPr>
              <a:t>:</a:t>
            </a:r>
          </a:p>
          <a:p>
            <a:pPr marL="228600" indent="-228600">
              <a:buAutoNum type="arabicPeriod"/>
            </a:pPr>
            <a:r>
              <a:rPr lang="en-US" sz="1400" dirty="0">
                <a:latin typeface="Aptos" panose="020B0004020202020204" pitchFamily="34" charset="0"/>
              </a:rPr>
              <a:t>Verification of Compliance (Article 14.2)</a:t>
            </a:r>
          </a:p>
          <a:p>
            <a:pPr marL="228600" indent="-228600">
              <a:buAutoNum type="arabicPeriod"/>
            </a:pPr>
            <a:r>
              <a:rPr lang="en-US" sz="1400" dirty="0">
                <a:latin typeface="Aptos" panose="020B0004020202020204" pitchFamily="34" charset="0"/>
              </a:rPr>
              <a:t>Storage and Transport (Article 14.3)</a:t>
            </a:r>
          </a:p>
          <a:p>
            <a:pPr marL="228600" indent="-228600">
              <a:buFont typeface="+mj-lt"/>
              <a:buAutoNum type="arabicPeriod"/>
            </a:pPr>
            <a:r>
              <a:rPr lang="en-US" sz="1400" dirty="0">
                <a:latin typeface="Aptos" panose="020B0004020202020204" pitchFamily="34" charset="0"/>
              </a:rPr>
              <a:t>Handling non-conforming Devices (Article 14.4)</a:t>
            </a:r>
          </a:p>
          <a:p>
            <a:pPr marL="228600" indent="-228600">
              <a:buFont typeface="+mj-lt"/>
              <a:buAutoNum type="arabicPeriod"/>
            </a:pPr>
            <a:r>
              <a:rPr lang="en-US" sz="1400" dirty="0">
                <a:latin typeface="Aptos" panose="020B0004020202020204" pitchFamily="34" charset="0"/>
              </a:rPr>
              <a:t>Complaint Handling (Article 14.5)</a:t>
            </a:r>
          </a:p>
          <a:p>
            <a:pPr marL="228600" indent="-228600">
              <a:buFont typeface="+mj-lt"/>
              <a:buAutoNum type="arabicPeriod"/>
            </a:pPr>
            <a:r>
              <a:rPr lang="en-US" sz="1400" dirty="0">
                <a:latin typeface="Aptos" panose="020B0004020202020204" pitchFamily="34" charset="0"/>
              </a:rPr>
              <a:t>Information Sharing (Article 14.6)</a:t>
            </a:r>
          </a:p>
          <a:p>
            <a:pPr marL="0" indent="0">
              <a:buNone/>
            </a:pPr>
            <a:r>
              <a:rPr lang="en-US" sz="1200" dirty="0">
                <a:solidFill>
                  <a:srgbClr val="C00000"/>
                </a:solidFill>
              </a:rPr>
              <a:t> </a:t>
            </a:r>
          </a:p>
        </p:txBody>
      </p:sp>
      <p:pic>
        <p:nvPicPr>
          <p:cNvPr id="5" name="Billede 4">
            <a:extLst>
              <a:ext uri="{FF2B5EF4-FFF2-40B4-BE49-F238E27FC236}">
                <a16:creationId xmlns:a16="http://schemas.microsoft.com/office/drawing/2014/main" id="{CD97AC2B-20FB-3E58-F56B-0A6F0DD6515B}"/>
              </a:ext>
            </a:extLst>
          </p:cNvPr>
          <p:cNvPicPr>
            <a:picLocks noChangeAspect="1"/>
          </p:cNvPicPr>
          <p:nvPr/>
        </p:nvPicPr>
        <p:blipFill>
          <a:blip r:embed="rId3"/>
          <a:stretch>
            <a:fillRect/>
          </a:stretch>
        </p:blipFill>
        <p:spPr>
          <a:xfrm>
            <a:off x="7278462" y="105178"/>
            <a:ext cx="1865538" cy="28653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A4762-E1D3-F45D-5600-BFAF6E5BB1C5}"/>
              </a:ext>
            </a:extLst>
          </p:cNvPr>
          <p:cNvSpPr>
            <a:spLocks noGrp="1"/>
          </p:cNvSpPr>
          <p:nvPr>
            <p:ph type="title"/>
          </p:nvPr>
        </p:nvSpPr>
        <p:spPr/>
        <p:txBody>
          <a:bodyPr/>
          <a:lstStyle/>
          <a:p>
            <a:r>
              <a:rPr lang="en-DK" sz="2200" dirty="0"/>
              <a:t>Verification of Compliance</a:t>
            </a:r>
          </a:p>
        </p:txBody>
      </p:sp>
      <p:sp>
        <p:nvSpPr>
          <p:cNvPr id="3" name="Content Placeholder 2">
            <a:extLst>
              <a:ext uri="{FF2B5EF4-FFF2-40B4-BE49-F238E27FC236}">
                <a16:creationId xmlns:a16="http://schemas.microsoft.com/office/drawing/2014/main" id="{5DDFCF29-987A-1E48-D355-FCD804CD9207}"/>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1. </a:t>
            </a:r>
            <a:r>
              <a:rPr lang="en-US" sz="1400" b="1" kern="100" dirty="0">
                <a:solidFill>
                  <a:schemeClr val="bg2"/>
                </a:solidFill>
                <a:latin typeface="Aptos" panose="020B0004020202020204" pitchFamily="34" charset="0"/>
                <a:cs typeface="Times New Roman" panose="02020603050405020304" pitchFamily="18" charset="0"/>
              </a:rPr>
              <a:t>Verification of Compliance </a:t>
            </a:r>
            <a:r>
              <a:rPr lang="en-DK" sz="1400" b="1" kern="100" dirty="0">
                <a:solidFill>
                  <a:schemeClr val="bg2"/>
                </a:solidFill>
                <a:latin typeface="Aptos" panose="020B0004020202020204" pitchFamily="34" charset="0"/>
                <a:cs typeface="Times New Roman" panose="02020603050405020304" pitchFamily="18" charset="0"/>
              </a:rPr>
              <a:t>(Article 14</a:t>
            </a:r>
            <a:r>
              <a:rPr lang="en-US" sz="1400" b="1" kern="100" dirty="0">
                <a:solidFill>
                  <a:schemeClr val="bg2"/>
                </a:solidFill>
                <a:latin typeface="Aptos" panose="020B0004020202020204" pitchFamily="34" charset="0"/>
                <a:cs typeface="Times New Roman" panose="02020603050405020304" pitchFamily="18" charset="0"/>
              </a:rPr>
              <a:t>.2</a:t>
            </a:r>
            <a:r>
              <a:rPr lang="en-DK" sz="1400" b="1" kern="100" dirty="0">
                <a:solidFill>
                  <a:schemeClr val="bg2"/>
                </a:solidFill>
                <a:latin typeface="Aptos" panose="020B0004020202020204" pitchFamily="34" charset="0"/>
                <a:cs typeface="Times New Roman" panose="02020603050405020304" pitchFamily="18" charset="0"/>
              </a:rPr>
              <a:t>)</a:t>
            </a:r>
          </a:p>
          <a:p>
            <a:pPr>
              <a:buSzPts val="1000"/>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CE Marking</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br>
              <a:rPr lang="en-DK" sz="1400" kern="100" dirty="0">
                <a:effectLst/>
                <a:latin typeface="Aptos" panose="020B0004020202020204" pitchFamily="34" charset="0"/>
                <a:ea typeface="Aptos" panose="020B0004020202020204" pitchFamily="34" charset="0"/>
                <a:cs typeface="Times New Roman" panose="02020603050405020304" pitchFamily="18" charset="0"/>
              </a:rPr>
            </a:br>
            <a:r>
              <a:rPr lang="en-DK" sz="1400" kern="100" dirty="0">
                <a:effectLst/>
                <a:latin typeface="Aptos" panose="020B0004020202020204" pitchFamily="34" charset="0"/>
                <a:ea typeface="Aptos" panose="020B0004020202020204" pitchFamily="34" charset="0"/>
                <a:cs typeface="Times New Roman" panose="02020603050405020304" pitchFamily="18" charset="0"/>
              </a:rPr>
              <a:t>Confirm that the device bears a valid CE mark. This is typically printed on the device, its packaging, or documentation.</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a:buSzPts val="1000"/>
              <a:tabLst>
                <a:tab pos="457200" algn="l"/>
              </a:tabLst>
            </a:pPr>
            <a:r>
              <a:rPr lang="en-DK" sz="1400" b="1" kern="100" dirty="0">
                <a:latin typeface="Aptos" panose="020B0004020202020204" pitchFamily="34" charset="0"/>
                <a:cs typeface="Times New Roman" panose="02020603050405020304" pitchFamily="18" charset="0"/>
              </a:rPr>
              <a:t>EU Declaration of Conformity:</a:t>
            </a:r>
            <a:br>
              <a:rPr lang="en-DK" sz="1400" kern="100" dirty="0">
                <a:effectLst/>
                <a:latin typeface="Aptos" panose="020B0004020202020204" pitchFamily="34" charset="0"/>
                <a:ea typeface="Aptos" panose="020B0004020202020204" pitchFamily="34" charset="0"/>
                <a:cs typeface="Times New Roman" panose="02020603050405020304" pitchFamily="18" charset="0"/>
              </a:rPr>
            </a:br>
            <a:r>
              <a:rPr lang="en-DK" sz="1400" kern="100" dirty="0">
                <a:effectLst/>
                <a:latin typeface="Aptos" panose="020B0004020202020204" pitchFamily="34" charset="0"/>
                <a:ea typeface="Aptos" panose="020B0004020202020204" pitchFamily="34" charset="0"/>
                <a:cs typeface="Times New Roman" panose="02020603050405020304" pitchFamily="18" charset="0"/>
              </a:rPr>
              <a:t>Request and keep a copy of the EU Declaration of Conformity for each product. This document confirms the manufacturer’s compliance with MDR.</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a:buSzPts val="1000"/>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Labeling and Instructions</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br>
              <a:rPr lang="en-DK" sz="1400" kern="100" dirty="0">
                <a:effectLst/>
                <a:latin typeface="Aptos" panose="020B0004020202020204" pitchFamily="34" charset="0"/>
                <a:ea typeface="Aptos" panose="020B0004020202020204" pitchFamily="34" charset="0"/>
                <a:cs typeface="Times New Roman" panose="02020603050405020304" pitchFamily="18" charset="0"/>
              </a:rPr>
            </a:br>
            <a:r>
              <a:rPr lang="en-DK" sz="1400" kern="100" dirty="0">
                <a:effectLst/>
                <a:latin typeface="Aptos" panose="020B0004020202020204" pitchFamily="34" charset="0"/>
                <a:ea typeface="Aptos" panose="020B0004020202020204" pitchFamily="34" charset="0"/>
                <a:cs typeface="Times New Roman" panose="02020603050405020304" pitchFamily="18" charset="0"/>
              </a:rPr>
              <a:t>Verify that the device label and instructions for use (IFU) are in the required language(s) for the destination country and include all mandatory information</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a:t>
            </a:r>
          </a:p>
          <a:p>
            <a:pPr>
              <a:buSzPts val="1000"/>
              <a:tabLst>
                <a:tab pos="457200" algn="l"/>
              </a:tabLst>
            </a:pPr>
            <a:r>
              <a:rPr lang="en-DK" sz="1400" b="1" kern="100" dirty="0">
                <a:effectLst/>
                <a:latin typeface="Aptos" panose="020B0004020202020204" pitchFamily="34" charset="0"/>
                <a:ea typeface="Aptos" panose="020B0004020202020204" pitchFamily="34" charset="0"/>
                <a:cs typeface="Times New Roman" panose="02020603050405020304" pitchFamily="18" charset="0"/>
              </a:rPr>
              <a:t>Importer Information</a:t>
            </a:r>
            <a:r>
              <a:rPr lang="en-US" sz="1400" b="1" kern="100" dirty="0">
                <a:effectLst/>
                <a:latin typeface="Aptos" panose="020B0004020202020204" pitchFamily="34" charset="0"/>
                <a:ea typeface="Aptos" panose="020B0004020202020204" pitchFamily="34" charset="0"/>
                <a:cs typeface="Times New Roman" panose="02020603050405020304" pitchFamily="18" charset="0"/>
              </a:rPr>
              <a:t> (when applicable)</a:t>
            </a:r>
            <a:r>
              <a:rPr lang="en-DK" sz="1400" kern="100" dirty="0">
                <a:effectLst/>
                <a:latin typeface="Aptos" panose="020B0004020202020204" pitchFamily="34" charset="0"/>
                <a:ea typeface="Aptos" panose="020B0004020202020204" pitchFamily="34" charset="0"/>
                <a:cs typeface="Times New Roman" panose="02020603050405020304" pitchFamily="18" charset="0"/>
              </a:rPr>
              <a:t>:</a:t>
            </a:r>
            <a:br>
              <a:rPr lang="en-DK" sz="1400" kern="100" dirty="0">
                <a:effectLst/>
                <a:latin typeface="Aptos" panose="020B0004020202020204" pitchFamily="34" charset="0"/>
                <a:ea typeface="Aptos" panose="020B0004020202020204" pitchFamily="34" charset="0"/>
                <a:cs typeface="Times New Roman" panose="02020603050405020304" pitchFamily="18" charset="0"/>
              </a:rPr>
            </a:br>
            <a:r>
              <a:rPr lang="en-DK" sz="1400" kern="100" dirty="0">
                <a:effectLst/>
                <a:latin typeface="Aptos" panose="020B0004020202020204" pitchFamily="34" charset="0"/>
                <a:ea typeface="Aptos" panose="020B0004020202020204" pitchFamily="34" charset="0"/>
                <a:cs typeface="Times New Roman" panose="02020603050405020304" pitchFamily="18" charset="0"/>
              </a:rPr>
              <a:t>Ensure that the importer’s name, address, and contact details are visible on the packaging or documentation.</a:t>
            </a:r>
            <a:endParaRPr lang="en-US" sz="1400" kern="100" dirty="0">
              <a:latin typeface="Aptos" panose="020B0004020202020204" pitchFamily="34" charset="0"/>
              <a:ea typeface="Aptos" panose="020B0004020202020204" pitchFamily="34" charset="0"/>
              <a:cs typeface="Times New Roman" panose="02020603050405020304" pitchFamily="18" charset="0"/>
            </a:endParaRPr>
          </a:p>
          <a:p>
            <a:pPr>
              <a:buSzPts val="1000"/>
              <a:tabLst>
                <a:tab pos="457200" algn="l"/>
              </a:tabLs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It is permissible to use a sampling method that is representative of the devices that are supplied</a:t>
            </a:r>
            <a:br>
              <a:rPr lang="en-DK" sz="1300" kern="100" dirty="0">
                <a:effectLst/>
                <a:latin typeface="Aptos" panose="020B0004020202020204" pitchFamily="34" charset="0"/>
                <a:ea typeface="Aptos" panose="020B0004020202020204" pitchFamily="34" charset="0"/>
                <a:cs typeface="Times New Roman" panose="02020603050405020304" pitchFamily="18" charset="0"/>
              </a:rPr>
            </a:br>
            <a:endParaRPr lang="en-DK" sz="1300" dirty="0"/>
          </a:p>
        </p:txBody>
      </p:sp>
      <p:pic>
        <p:nvPicPr>
          <p:cNvPr id="5" name="Billede 4">
            <a:extLst>
              <a:ext uri="{FF2B5EF4-FFF2-40B4-BE49-F238E27FC236}">
                <a16:creationId xmlns:a16="http://schemas.microsoft.com/office/drawing/2014/main" id="{C3C463E6-4DB6-CF42-BAA9-7C01307FF777}"/>
              </a:ext>
            </a:extLst>
          </p:cNvPr>
          <p:cNvPicPr>
            <a:picLocks noChangeAspect="1"/>
          </p:cNvPicPr>
          <p:nvPr/>
        </p:nvPicPr>
        <p:blipFill>
          <a:blip r:embed="rId3"/>
          <a:stretch>
            <a:fillRect/>
          </a:stretch>
        </p:blipFill>
        <p:spPr>
          <a:xfrm>
            <a:off x="7278462" y="76760"/>
            <a:ext cx="1865538" cy="286537"/>
          </a:xfrm>
          <a:prstGeom prst="rect">
            <a:avLst/>
          </a:prstGeom>
        </p:spPr>
      </p:pic>
    </p:spTree>
    <p:extLst>
      <p:ext uri="{BB962C8B-B14F-4D97-AF65-F5344CB8AC3E}">
        <p14:creationId xmlns:p14="http://schemas.microsoft.com/office/powerpoint/2010/main" val="1457656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1FFA0-75D3-73AA-4365-95C440AC3889}"/>
              </a:ext>
            </a:extLst>
          </p:cNvPr>
          <p:cNvSpPr>
            <a:spLocks noGrp="1"/>
          </p:cNvSpPr>
          <p:nvPr>
            <p:ph type="title"/>
          </p:nvPr>
        </p:nvSpPr>
        <p:spPr>
          <a:xfrm>
            <a:off x="363538" y="104776"/>
            <a:ext cx="8688387" cy="627942"/>
          </a:xfrm>
        </p:spPr>
        <p:txBody>
          <a:bodyPr/>
          <a:lstStyle/>
          <a:p>
            <a:r>
              <a:rPr lang="en-US" sz="2200" dirty="0"/>
              <a:t>Verification of Compliance </a:t>
            </a:r>
            <a:br>
              <a:rPr lang="en-US" sz="2200" dirty="0"/>
            </a:br>
            <a:r>
              <a:rPr lang="en-US" sz="2200" dirty="0"/>
              <a:t>(Article 14.2)</a:t>
            </a:r>
          </a:p>
        </p:txBody>
      </p:sp>
      <p:sp>
        <p:nvSpPr>
          <p:cNvPr id="3" name="Content Placeholder 2">
            <a:extLst>
              <a:ext uri="{FF2B5EF4-FFF2-40B4-BE49-F238E27FC236}">
                <a16:creationId xmlns:a16="http://schemas.microsoft.com/office/drawing/2014/main" id="{1051C2C0-21FA-A67D-57C0-B3C583D734D4}"/>
              </a:ext>
            </a:extLst>
          </p:cNvPr>
          <p:cNvSpPr>
            <a:spLocks noGrp="1"/>
          </p:cNvSpPr>
          <p:nvPr>
            <p:ph idx="1"/>
          </p:nvPr>
        </p:nvSpPr>
        <p:spPr/>
        <p:txBody>
          <a:bodyPr/>
          <a:lstStyle/>
          <a:p>
            <a:pPr marL="0" indent="0">
              <a:buNone/>
            </a:pPr>
            <a:r>
              <a:rPr lang="en-US" sz="1400" b="1" kern="100" dirty="0">
                <a:solidFill>
                  <a:schemeClr val="bg2"/>
                </a:solidFill>
                <a:latin typeface="Aptos" panose="020B0004020202020204" pitchFamily="34" charset="0"/>
                <a:cs typeface="Times New Roman" panose="02020603050405020304" pitchFamily="18" charset="0"/>
              </a:rPr>
              <a:t>1</a:t>
            </a:r>
            <a:r>
              <a:rPr lang="en-DK" sz="1400" b="1" kern="100" dirty="0">
                <a:solidFill>
                  <a:schemeClr val="bg2"/>
                </a:solidFill>
                <a:latin typeface="Aptos" panose="020B0004020202020204" pitchFamily="34" charset="0"/>
                <a:cs typeface="Times New Roman" panose="02020603050405020304" pitchFamily="18" charset="0"/>
              </a:rPr>
              <a:t>. </a:t>
            </a:r>
            <a:r>
              <a:rPr lang="en-US" sz="1400" b="1" kern="100" dirty="0">
                <a:solidFill>
                  <a:schemeClr val="bg2"/>
                </a:solidFill>
                <a:latin typeface="Aptos" panose="020B0004020202020204" pitchFamily="34" charset="0"/>
                <a:cs typeface="Times New Roman" panose="02020603050405020304" pitchFamily="18" charset="0"/>
              </a:rPr>
              <a:t>Verification of Compliance</a:t>
            </a:r>
            <a:endParaRPr lang="en-DK" sz="1400" b="1" kern="100" dirty="0">
              <a:solidFill>
                <a:schemeClr val="bg2"/>
              </a:solidFill>
              <a:latin typeface="Aptos" panose="020B0004020202020204" pitchFamily="34" charset="0"/>
              <a:cs typeface="Times New Roman" panose="02020603050405020304" pitchFamily="18" charset="0"/>
            </a:endParaRPr>
          </a:p>
          <a:p>
            <a:pPr>
              <a:buFont typeface="Arial" panose="020B0604020202020204" pitchFamily="34" charset="0"/>
              <a:buChar char="•"/>
            </a:pPr>
            <a:r>
              <a:rPr lang="en-US" sz="1400" dirty="0">
                <a:latin typeface="Aptos" panose="020B0004020202020204" pitchFamily="34" charset="0"/>
              </a:rPr>
              <a:t>If you have cause to believe that a device is not in compliance, you should not distribute it further. </a:t>
            </a:r>
          </a:p>
          <a:p>
            <a:pPr>
              <a:buFont typeface="Arial" panose="020B0604020202020204" pitchFamily="34" charset="0"/>
              <a:buChar char="•"/>
            </a:pPr>
            <a:r>
              <a:rPr lang="en-US" sz="1400" dirty="0">
                <a:latin typeface="Aptos" panose="020B0004020202020204" pitchFamily="34" charset="0"/>
              </a:rPr>
              <a:t>You should inform the manufacturer.</a:t>
            </a:r>
          </a:p>
          <a:p>
            <a:pPr>
              <a:buFont typeface="Arial" panose="020B0604020202020204" pitchFamily="34" charset="0"/>
              <a:buChar char="•"/>
            </a:pPr>
            <a:r>
              <a:rPr lang="en-US" sz="1400" dirty="0">
                <a:latin typeface="Aptos" panose="020B0004020202020204" pitchFamily="34" charset="0"/>
              </a:rPr>
              <a:t>If you consider the device to present a serious risk, or is a falsified device, you must inform the national competent authority of the country where you are established.</a:t>
            </a:r>
          </a:p>
        </p:txBody>
      </p:sp>
      <p:pic>
        <p:nvPicPr>
          <p:cNvPr id="5" name="Billede 4">
            <a:extLst>
              <a:ext uri="{FF2B5EF4-FFF2-40B4-BE49-F238E27FC236}">
                <a16:creationId xmlns:a16="http://schemas.microsoft.com/office/drawing/2014/main" id="{4DD16F2A-6D73-EB76-B2C3-B36AF670BE81}"/>
              </a:ext>
            </a:extLst>
          </p:cNvPr>
          <p:cNvPicPr>
            <a:picLocks noChangeAspect="1"/>
          </p:cNvPicPr>
          <p:nvPr/>
        </p:nvPicPr>
        <p:blipFill>
          <a:blip r:embed="rId3"/>
          <a:stretch>
            <a:fillRect/>
          </a:stretch>
        </p:blipFill>
        <p:spPr>
          <a:xfrm>
            <a:off x="7278462" y="94691"/>
            <a:ext cx="1865538" cy="286537"/>
          </a:xfrm>
          <a:prstGeom prst="rect">
            <a:avLst/>
          </a:prstGeom>
        </p:spPr>
      </p:pic>
    </p:spTree>
    <p:extLst>
      <p:ext uri="{BB962C8B-B14F-4D97-AF65-F5344CB8AC3E}">
        <p14:creationId xmlns:p14="http://schemas.microsoft.com/office/powerpoint/2010/main" val="849727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63220-74BB-9971-D4F8-899EC415704A}"/>
              </a:ext>
            </a:extLst>
          </p:cNvPr>
          <p:cNvSpPr>
            <a:spLocks noGrp="1"/>
          </p:cNvSpPr>
          <p:nvPr>
            <p:ph type="title"/>
          </p:nvPr>
        </p:nvSpPr>
        <p:spPr/>
        <p:txBody>
          <a:bodyPr/>
          <a:lstStyle/>
          <a:p>
            <a:r>
              <a:rPr lang="en-DK" sz="2200" dirty="0"/>
              <a:t>Storage and Transportation Conditions</a:t>
            </a:r>
            <a:r>
              <a:rPr lang="en-US" sz="2200" dirty="0"/>
              <a:t> </a:t>
            </a:r>
            <a:br>
              <a:rPr lang="en-US" sz="2200" dirty="0"/>
            </a:br>
            <a:r>
              <a:rPr lang="en-US" sz="2200" dirty="0"/>
              <a:t>(Article 14.3)</a:t>
            </a:r>
            <a:endParaRPr lang="en-DK" sz="2200" dirty="0"/>
          </a:p>
        </p:txBody>
      </p:sp>
      <p:sp>
        <p:nvSpPr>
          <p:cNvPr id="3" name="Content Placeholder 2">
            <a:extLst>
              <a:ext uri="{FF2B5EF4-FFF2-40B4-BE49-F238E27FC236}">
                <a16:creationId xmlns:a16="http://schemas.microsoft.com/office/drawing/2014/main" id="{0C36A9B5-5A18-9A3F-7634-20B6A72A742B}"/>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2. Storage and </a:t>
            </a:r>
            <a:r>
              <a:rPr lang="en-US" sz="1400" b="1" kern="100" dirty="0">
                <a:solidFill>
                  <a:schemeClr val="bg2"/>
                </a:solidFill>
                <a:latin typeface="Aptos" panose="020B0004020202020204" pitchFamily="34" charset="0"/>
                <a:cs typeface="Times New Roman" panose="02020603050405020304" pitchFamily="18" charset="0"/>
              </a:rPr>
              <a:t>T</a:t>
            </a:r>
            <a:r>
              <a:rPr lang="en-DK" sz="1400" b="1" kern="100" dirty="0">
                <a:solidFill>
                  <a:schemeClr val="bg2"/>
                </a:solidFill>
                <a:latin typeface="Aptos" panose="020B0004020202020204" pitchFamily="34" charset="0"/>
                <a:cs typeface="Times New Roman" panose="02020603050405020304" pitchFamily="18" charset="0"/>
              </a:rPr>
              <a:t>ransportation </a:t>
            </a:r>
            <a:r>
              <a:rPr lang="en-US" sz="1400" b="1" kern="100" dirty="0">
                <a:solidFill>
                  <a:schemeClr val="bg2"/>
                </a:solidFill>
                <a:latin typeface="Aptos" panose="020B0004020202020204" pitchFamily="34" charset="0"/>
                <a:cs typeface="Times New Roman" panose="02020603050405020304" pitchFamily="18" charset="0"/>
              </a:rPr>
              <a:t>C</a:t>
            </a:r>
            <a:r>
              <a:rPr lang="en-DK" sz="1400" b="1" kern="100" dirty="0">
                <a:solidFill>
                  <a:schemeClr val="bg2"/>
                </a:solidFill>
                <a:latin typeface="Aptos" panose="020B0004020202020204" pitchFamily="34" charset="0"/>
                <a:cs typeface="Times New Roman" panose="02020603050405020304" pitchFamily="18" charset="0"/>
              </a:rPr>
              <a:t>onditions</a:t>
            </a:r>
          </a:p>
          <a:p>
            <a:pPr marL="342900" lvl="0" indent="-342900">
              <a:buFont typeface="Symbol" pitchFamily="2" charset="2"/>
              <a:buChar char=""/>
              <a:tabLst>
                <a:tab pos="457200" algn="l"/>
              </a:tabLst>
            </a:pPr>
            <a:r>
              <a:rPr lang="en-DK" sz="1400" dirty="0">
                <a:latin typeface="Aptos" panose="020B0004020202020204" pitchFamily="34" charset="0"/>
              </a:rPr>
              <a:t>Preserve Product Integrity:</a:t>
            </a:r>
            <a:r>
              <a:rPr lang="en-US" sz="1400" dirty="0">
                <a:latin typeface="Aptos" panose="020B0004020202020204" pitchFamily="34" charset="0"/>
              </a:rPr>
              <a:t> </a:t>
            </a:r>
            <a:r>
              <a:rPr lang="en-DK" sz="1400" dirty="0">
                <a:latin typeface="Aptos" panose="020B0004020202020204" pitchFamily="34" charset="0"/>
              </a:rPr>
              <a:t>Devices must be stored and transported in conditions that comply with the manufacturer’s specifications (e.g., temperature, humidity, light exposure)</a:t>
            </a:r>
            <a:r>
              <a:rPr lang="en-US" sz="1400" dirty="0">
                <a:latin typeface="Aptos" panose="020B0004020202020204" pitchFamily="34" charset="0"/>
              </a:rPr>
              <a:t> while it is under your responsibility.</a:t>
            </a:r>
            <a:br>
              <a:rPr lang="en-DK" sz="1400" kern="100" dirty="0">
                <a:effectLst/>
                <a:latin typeface="Aptos" panose="020B0004020202020204" pitchFamily="34" charset="0"/>
                <a:ea typeface="Aptos" panose="020B0004020202020204" pitchFamily="34" charset="0"/>
                <a:cs typeface="Times New Roman" panose="02020603050405020304" pitchFamily="18" charset="0"/>
              </a:rPr>
            </a:br>
            <a:endParaRPr lang="en-DK" sz="1400" dirty="0">
              <a:latin typeface="Aptos" panose="020B0004020202020204" pitchFamily="34" charset="0"/>
            </a:endParaRPr>
          </a:p>
        </p:txBody>
      </p:sp>
      <p:pic>
        <p:nvPicPr>
          <p:cNvPr id="5" name="Billede 4">
            <a:extLst>
              <a:ext uri="{FF2B5EF4-FFF2-40B4-BE49-F238E27FC236}">
                <a16:creationId xmlns:a16="http://schemas.microsoft.com/office/drawing/2014/main" id="{34E16173-9553-1E14-5586-3E9A9DE747DA}"/>
              </a:ext>
            </a:extLst>
          </p:cNvPr>
          <p:cNvPicPr>
            <a:picLocks noChangeAspect="1"/>
          </p:cNvPicPr>
          <p:nvPr/>
        </p:nvPicPr>
        <p:blipFill>
          <a:blip r:embed="rId3"/>
          <a:stretch>
            <a:fillRect/>
          </a:stretch>
        </p:blipFill>
        <p:spPr>
          <a:xfrm>
            <a:off x="7278462" y="104775"/>
            <a:ext cx="1865538" cy="286537"/>
          </a:xfrm>
          <a:prstGeom prst="rect">
            <a:avLst/>
          </a:prstGeom>
        </p:spPr>
      </p:pic>
    </p:spTree>
    <p:extLst>
      <p:ext uri="{BB962C8B-B14F-4D97-AF65-F5344CB8AC3E}">
        <p14:creationId xmlns:p14="http://schemas.microsoft.com/office/powerpoint/2010/main" val="82001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537AF-4628-1699-C1EE-84B99C66365C}"/>
              </a:ext>
            </a:extLst>
          </p:cNvPr>
          <p:cNvSpPr>
            <a:spLocks noGrp="1"/>
          </p:cNvSpPr>
          <p:nvPr>
            <p:ph type="title"/>
          </p:nvPr>
        </p:nvSpPr>
        <p:spPr>
          <a:xfrm>
            <a:off x="363538" y="1"/>
            <a:ext cx="8688387" cy="817960"/>
          </a:xfrm>
        </p:spPr>
        <p:txBody>
          <a:bodyPr/>
          <a:lstStyle/>
          <a:p>
            <a:r>
              <a:rPr lang="en-US" sz="2200" dirty="0"/>
              <a:t>Non-Conforming Device </a:t>
            </a:r>
            <a:br>
              <a:rPr lang="en-US" sz="2200" dirty="0"/>
            </a:br>
            <a:r>
              <a:rPr lang="en-US" sz="2200" dirty="0"/>
              <a:t>(Article 14.4)</a:t>
            </a:r>
            <a:endParaRPr lang="en-DK" sz="2200" dirty="0"/>
          </a:p>
        </p:txBody>
      </p:sp>
      <p:sp>
        <p:nvSpPr>
          <p:cNvPr id="3" name="Content Placeholder 2">
            <a:extLst>
              <a:ext uri="{FF2B5EF4-FFF2-40B4-BE49-F238E27FC236}">
                <a16:creationId xmlns:a16="http://schemas.microsoft.com/office/drawing/2014/main" id="{28553EFC-7557-CACA-0727-3E4A069E3ECD}"/>
              </a:ext>
            </a:extLst>
          </p:cNvPr>
          <p:cNvSpPr>
            <a:spLocks noGrp="1"/>
          </p:cNvSpPr>
          <p:nvPr>
            <p:ph idx="1"/>
          </p:nvPr>
        </p:nvSpPr>
        <p:spPr/>
        <p:txBody>
          <a:bodyPr/>
          <a:lstStyle/>
          <a:p>
            <a:pPr marL="0" indent="0">
              <a:buNone/>
            </a:pPr>
            <a:r>
              <a:rPr lang="en-DK" sz="1400" b="1" kern="100" dirty="0">
                <a:solidFill>
                  <a:schemeClr val="bg2"/>
                </a:solidFill>
                <a:latin typeface="Aptos" panose="020B0004020202020204" pitchFamily="34" charset="0"/>
                <a:cs typeface="Times New Roman" panose="02020603050405020304" pitchFamily="18" charset="0"/>
              </a:rPr>
              <a:t>3. </a:t>
            </a:r>
            <a:r>
              <a:rPr lang="en-US" sz="1400" b="1" kern="100" dirty="0">
                <a:solidFill>
                  <a:schemeClr val="bg2"/>
                </a:solidFill>
                <a:latin typeface="Aptos" panose="020B0004020202020204" pitchFamily="34" charset="0"/>
                <a:cs typeface="Times New Roman" panose="02020603050405020304" pitchFamily="18" charset="0"/>
              </a:rPr>
              <a:t>Non-conforming Device</a:t>
            </a:r>
            <a:endParaRPr lang="en-DK" sz="1400" b="1" kern="100" dirty="0">
              <a:solidFill>
                <a:schemeClr val="bg2"/>
              </a:solidFill>
              <a:latin typeface="Aptos" panose="020B0004020202020204" pitchFamily="34" charset="0"/>
              <a:cs typeface="Times New Roman" panose="02020603050405020304" pitchFamily="18" charset="0"/>
            </a:endParaRPr>
          </a:p>
          <a:p>
            <a:pPr>
              <a:buFont typeface="Arial" panose="020B0604020202020204" pitchFamily="34" charset="0"/>
              <a:buChar char="•"/>
            </a:pPr>
            <a:r>
              <a:rPr lang="en-US" sz="1400" dirty="0">
                <a:latin typeface="Aptos" panose="020B0004020202020204" pitchFamily="34" charset="0"/>
              </a:rPr>
              <a:t>If you suspect a device is non-conforming, you need to inform the manufacturer.</a:t>
            </a:r>
          </a:p>
          <a:p>
            <a:pPr>
              <a:buFont typeface="Arial" panose="020B0604020202020204" pitchFamily="34" charset="0"/>
              <a:buChar char="•"/>
            </a:pPr>
            <a:r>
              <a:rPr lang="en-US" sz="1400" dirty="0">
                <a:latin typeface="Aptos" panose="020B0004020202020204" pitchFamily="34" charset="0"/>
              </a:rPr>
              <a:t>You must co-operate with the manufacturer and any competent authority in any necessary corrective actions to bring products into conformity, withdrawal or recall.</a:t>
            </a:r>
            <a:endParaRPr lang="en-DK" sz="1400" dirty="0">
              <a:latin typeface="Aptos" panose="020B0004020202020204" pitchFamily="34" charset="0"/>
            </a:endParaRPr>
          </a:p>
        </p:txBody>
      </p:sp>
      <p:pic>
        <p:nvPicPr>
          <p:cNvPr id="5" name="Billede 4">
            <a:extLst>
              <a:ext uri="{FF2B5EF4-FFF2-40B4-BE49-F238E27FC236}">
                <a16:creationId xmlns:a16="http://schemas.microsoft.com/office/drawing/2014/main" id="{6462189C-D39D-7751-70CD-E669D47E59D0}"/>
              </a:ext>
            </a:extLst>
          </p:cNvPr>
          <p:cNvPicPr>
            <a:picLocks noChangeAspect="1"/>
          </p:cNvPicPr>
          <p:nvPr/>
        </p:nvPicPr>
        <p:blipFill>
          <a:blip r:embed="rId3"/>
          <a:stretch>
            <a:fillRect/>
          </a:stretch>
        </p:blipFill>
        <p:spPr>
          <a:xfrm>
            <a:off x="7278462" y="104057"/>
            <a:ext cx="1865538" cy="286537"/>
          </a:xfrm>
          <a:prstGeom prst="rect">
            <a:avLst/>
          </a:prstGeom>
        </p:spPr>
      </p:pic>
    </p:spTree>
    <p:extLst>
      <p:ext uri="{BB962C8B-B14F-4D97-AF65-F5344CB8AC3E}">
        <p14:creationId xmlns:p14="http://schemas.microsoft.com/office/powerpoint/2010/main" val="1579867632"/>
      </p:ext>
    </p:extLst>
  </p:cSld>
  <p:clrMapOvr>
    <a:masterClrMapping/>
  </p:clrMapOvr>
</p:sld>
</file>

<file path=ppt/theme/theme1.xml><?xml version="1.0" encoding="utf-8"?>
<a:theme xmlns:a="http://schemas.openxmlformats.org/drawingml/2006/main" name="Kapsler">
  <a:themeElements>
    <a:clrScheme name="Kapsler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fontScheme name="Kapsler">
      <a:majorFont>
        <a:latin typeface="Verdana"/>
        <a:ea typeface=""/>
        <a:cs typeface=""/>
      </a:majorFont>
      <a:minorFont>
        <a:latin typeface="Verdana"/>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2">
            <a:lumMod val="20000"/>
            <a:lumOff val="80000"/>
          </a:schemeClr>
        </a:solidFill>
        <a:ln w="9525" cap="flat" cmpd="sng" algn="ctr">
          <a:noFill/>
          <a:prstDash val="solid"/>
          <a:miter lim="800000"/>
          <a:headEnd type="none" w="med" len="med"/>
          <a:tailEnd type="none" w="med" len="med"/>
        </a:ln>
        <a:effectLst/>
      </a:spPr>
      <a:bodyPr vert="horz" wrap="none" lIns="36000" tIns="45720" rIns="36000" bIns="45720" numCol="1" rtlCol="0" anchor="ctr" anchorCtr="0" compatLnSpc="1">
        <a:prstTxWarp prst="textNoShape">
          <a:avLst/>
        </a:prstTxWarp>
      </a:bodyPr>
      <a:lstStyle>
        <a:defPPr marL="0" marR="0" indent="0" defTabSz="914400" rtl="0" eaLnBrk="1" fontAlgn="base" latinLnBrk="0" hangingPunct="1">
          <a:lnSpc>
            <a:spcPct val="100000"/>
          </a:lnSpc>
          <a:spcBef>
            <a:spcPct val="0"/>
          </a:spcBef>
          <a:spcAft>
            <a:spcPct val="0"/>
          </a:spcAft>
          <a:buClrTx/>
          <a:buSzTx/>
          <a:buFontTx/>
          <a:buNone/>
          <a:tabLst/>
          <a:defRPr kumimoji="0" sz="900" b="0" i="0" u="none" strike="noStrike" cap="none" normalizeH="0" baseline="0" dirty="0" smtClean="0">
            <a:ln>
              <a:noFill/>
            </a:ln>
            <a:solidFill>
              <a:srgbClr val="000000"/>
            </a:solidFill>
            <a:effectLst/>
            <a:latin typeface="Verdana" pitchFamily="34" charset="0"/>
            <a:ea typeface="Verdana" pitchFamily="34" charset="0"/>
            <a:cs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a-DK" altLang="da-DK" sz="1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Kapsler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Kapsler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Kapsler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Kapsler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ontor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6065</Words>
  <Application>Microsoft Office PowerPoint</Application>
  <PresentationFormat>Skærmshow (16:9)</PresentationFormat>
  <Paragraphs>424</Paragraphs>
  <Slides>36</Slides>
  <Notes>21</Notes>
  <HiddenSlides>0</HiddenSlides>
  <MMClips>0</MMClips>
  <ScaleCrop>false</ScaleCrop>
  <HeadingPairs>
    <vt:vector size="6" baseType="variant">
      <vt:variant>
        <vt:lpstr>Benyttede skrifttyper</vt:lpstr>
      </vt:variant>
      <vt:variant>
        <vt:i4>8</vt:i4>
      </vt:variant>
      <vt:variant>
        <vt:lpstr>Tema</vt:lpstr>
      </vt:variant>
      <vt:variant>
        <vt:i4>1</vt:i4>
      </vt:variant>
      <vt:variant>
        <vt:lpstr>Slidetitler</vt:lpstr>
      </vt:variant>
      <vt:variant>
        <vt:i4>36</vt:i4>
      </vt:variant>
    </vt:vector>
  </HeadingPairs>
  <TitlesOfParts>
    <vt:vector size="45" baseType="lpstr">
      <vt:lpstr>Aptos</vt:lpstr>
      <vt:lpstr>Arial</vt:lpstr>
      <vt:lpstr>Calibri</vt:lpstr>
      <vt:lpstr>Courier New</vt:lpstr>
      <vt:lpstr>Symbol</vt:lpstr>
      <vt:lpstr>Times New Roman</vt:lpstr>
      <vt:lpstr>Verdana</vt:lpstr>
      <vt:lpstr>Wingdings</vt:lpstr>
      <vt:lpstr>Kapsler</vt:lpstr>
      <vt:lpstr>Distributor training  MDR Article 14 </vt:lpstr>
      <vt:lpstr>Distributor Training:   MDR Article 14 Compliance</vt:lpstr>
      <vt:lpstr>Agenda</vt:lpstr>
      <vt:lpstr>Introduction to EU MDR and  Article 14</vt:lpstr>
      <vt:lpstr>Distributor Responsibilities under  MDR and Article 14</vt:lpstr>
      <vt:lpstr>Verification of Compliance</vt:lpstr>
      <vt:lpstr>Verification of Compliance  (Article 14.2)</vt:lpstr>
      <vt:lpstr>Storage and Transportation Conditions  (Article 14.3)</vt:lpstr>
      <vt:lpstr>Non-Conforming Device  (Article 14.4)</vt:lpstr>
      <vt:lpstr>Complaint Handling (Article 14.5)</vt:lpstr>
      <vt:lpstr>Information sharing (Article 14.6)</vt:lpstr>
      <vt:lpstr>Collaboration with the  Legal Manufacturer</vt:lpstr>
      <vt:lpstr>Required Procedures</vt:lpstr>
      <vt:lpstr>Required Procedures</vt:lpstr>
      <vt:lpstr>Required Procedures</vt:lpstr>
      <vt:lpstr>Required Procedures</vt:lpstr>
      <vt:lpstr>Required Procedures</vt:lpstr>
      <vt:lpstr>Required Procedures</vt:lpstr>
      <vt:lpstr>Required Procedures</vt:lpstr>
      <vt:lpstr>Distributor Vigilance Obligation</vt:lpstr>
      <vt:lpstr>Distributor Vigilance Obligation</vt:lpstr>
      <vt:lpstr>Distributor Vigilance Obligation</vt:lpstr>
      <vt:lpstr>Distributor Vigilance Obligation</vt:lpstr>
      <vt:lpstr>Distributor Vigilance Obligation</vt:lpstr>
      <vt:lpstr>Distributor Vigilance Obligation</vt:lpstr>
      <vt:lpstr>Distributor Vigilance Obligation</vt:lpstr>
      <vt:lpstr>Distributor Vigilance Obligation</vt:lpstr>
      <vt:lpstr>Distributor Vigilance Obligation</vt:lpstr>
      <vt:lpstr>Common Errors</vt:lpstr>
      <vt:lpstr>Common Errors</vt:lpstr>
      <vt:lpstr>Common Errors</vt:lpstr>
      <vt:lpstr>Common Errors</vt:lpstr>
      <vt:lpstr>Common Errors</vt:lpstr>
      <vt:lpstr>Common Errors</vt:lpstr>
      <vt:lpstr>Conclusion and Next Steps</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Præsentation Q3 2007 SP Group A/S</dc:title>
  <dc:subject>November 2007</dc:subject>
  <dc:creator/>
  <cp:lastModifiedBy/>
  <cp:revision>1878</cp:revision>
  <dcterms:created xsi:type="dcterms:W3CDTF">2004-04-28T08:41:37Z</dcterms:created>
  <dcterms:modified xsi:type="dcterms:W3CDTF">2025-04-10T06:38:56Z</dcterms:modified>
</cp:coreProperties>
</file>